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0" r:id="rId2"/>
  </p:sldMasterIdLst>
  <p:notesMasterIdLst>
    <p:notesMasterId r:id="rId10"/>
  </p:notesMasterIdLst>
  <p:sldIdLst>
    <p:sldId id="1033" r:id="rId3"/>
    <p:sldId id="1034" r:id="rId4"/>
    <p:sldId id="753" r:id="rId5"/>
    <p:sldId id="1035" r:id="rId6"/>
    <p:sldId id="1040" r:id="rId7"/>
    <p:sldId id="1038" r:id="rId8"/>
    <p:sldId id="103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58667A"/>
    <a:srgbClr val="48B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434" autoAdjust="0"/>
  </p:normalViewPr>
  <p:slideViewPr>
    <p:cSldViewPr snapToGrid="0">
      <p:cViewPr varScale="1">
        <p:scale>
          <a:sx n="72" d="100"/>
          <a:sy n="72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55F0E-54F6-47E9-9B42-A6660E55134C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08784-18DD-41AA-8AE8-DFB480592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201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2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46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66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21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86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57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ntview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9813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19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49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688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76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ne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801667" y="1262121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798889" y="217215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798888" y="3085055"/>
            <a:ext cx="7696047" cy="697597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flipV="1">
            <a:off x="1796570" y="4906893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 flipV="1">
            <a:off x="1802683" y="399686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 Same Side Corner Rectangle 12"/>
          <p:cNvSpPr/>
          <p:nvPr/>
        </p:nvSpPr>
        <p:spPr>
          <a:xfrm rot="16200000">
            <a:off x="674435" y="899619"/>
            <a:ext cx="777977" cy="917343"/>
          </a:xfrm>
          <a:custGeom>
            <a:avLst/>
            <a:gdLst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1734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0972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77" h="917343">
                <a:moveTo>
                  <a:pt x="64837" y="0"/>
                </a:moveTo>
                <a:lnTo>
                  <a:pt x="713140" y="0"/>
                </a:lnTo>
                <a:cubicBezTo>
                  <a:pt x="748948" y="0"/>
                  <a:pt x="777977" y="29029"/>
                  <a:pt x="777977" y="64837"/>
                </a:cubicBezTo>
                <a:lnTo>
                  <a:pt x="777977" y="917343"/>
                </a:lnTo>
                <a:lnTo>
                  <a:pt x="777977" y="909723"/>
                </a:lnTo>
                <a:lnTo>
                  <a:pt x="0" y="917343"/>
                </a:lnTo>
                <a:lnTo>
                  <a:pt x="0" y="917343"/>
                </a:lnTo>
                <a:lnTo>
                  <a:pt x="0" y="64837"/>
                </a:lnTo>
                <a:cubicBezTo>
                  <a:pt x="0" y="29029"/>
                  <a:pt x="29029" y="0"/>
                  <a:pt x="648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" name="Freeform 11"/>
          <p:cNvSpPr/>
          <p:nvPr/>
        </p:nvSpPr>
        <p:spPr>
          <a:xfrm>
            <a:off x="1508971" y="966431"/>
            <a:ext cx="292696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5" h="819150">
                <a:moveTo>
                  <a:pt x="0" y="0"/>
                </a:moveTo>
                <a:lnTo>
                  <a:pt x="250825" y="238070"/>
                </a:lnTo>
                <a:lnTo>
                  <a:pt x="250825" y="819150"/>
                </a:lnTo>
                <a:lnTo>
                  <a:pt x="8731" y="654865"/>
                </a:lnTo>
                <a:cubicBezTo>
                  <a:pt x="6614" y="444257"/>
                  <a:pt x="11642" y="22648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672506" y="1932154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Freeform 13"/>
          <p:cNvSpPr/>
          <p:nvPr/>
        </p:nvSpPr>
        <p:spPr>
          <a:xfrm>
            <a:off x="1518235" y="1994166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667408" y="2962759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Freeform 15"/>
          <p:cNvSpPr/>
          <p:nvPr/>
        </p:nvSpPr>
        <p:spPr>
          <a:xfrm>
            <a:off x="1512677" y="3027640"/>
            <a:ext cx="289188" cy="780848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673"/>
              <a:gd name="connsiteY0" fmla="*/ 0 h 719137"/>
              <a:gd name="connsiteX1" fmla="*/ 247673 w 247673"/>
              <a:gd name="connsiteY1" fmla="*/ 47625 h 719137"/>
              <a:gd name="connsiteX2" fmla="*/ 238125 w 247673"/>
              <a:gd name="connsiteY2" fmla="*/ 719137 h 719137"/>
              <a:gd name="connsiteX3" fmla="*/ 0 w 247673"/>
              <a:gd name="connsiteY3" fmla="*/ 647700 h 719137"/>
              <a:gd name="connsiteX4" fmla="*/ 0 w 247673"/>
              <a:gd name="connsiteY4" fmla="*/ 0 h 719137"/>
              <a:gd name="connsiteX0" fmla="*/ 0 w 247673"/>
              <a:gd name="connsiteY0" fmla="*/ 0 h 647700"/>
              <a:gd name="connsiteX1" fmla="*/ 247673 w 247673"/>
              <a:gd name="connsiteY1" fmla="*/ 47625 h 647700"/>
              <a:gd name="connsiteX2" fmla="*/ 245338 w 247673"/>
              <a:gd name="connsiteY2" fmla="*/ 588168 h 647700"/>
              <a:gd name="connsiteX3" fmla="*/ 0 w 247673"/>
              <a:gd name="connsiteY3" fmla="*/ 647700 h 647700"/>
              <a:gd name="connsiteX4" fmla="*/ 0 w 247673"/>
              <a:gd name="connsiteY4" fmla="*/ 0 h 647700"/>
              <a:gd name="connsiteX0" fmla="*/ 0 w 252617"/>
              <a:gd name="connsiteY0" fmla="*/ 0 h 647700"/>
              <a:gd name="connsiteX1" fmla="*/ 247673 w 252617"/>
              <a:gd name="connsiteY1" fmla="*/ 47625 h 647700"/>
              <a:gd name="connsiteX2" fmla="*/ 252552 w 252617"/>
              <a:gd name="connsiteY2" fmla="*/ 623887 h 647700"/>
              <a:gd name="connsiteX3" fmla="*/ 0 w 252617"/>
              <a:gd name="connsiteY3" fmla="*/ 647700 h 647700"/>
              <a:gd name="connsiteX4" fmla="*/ 0 w 252617"/>
              <a:gd name="connsiteY4" fmla="*/ 0 h 647700"/>
              <a:gd name="connsiteX0" fmla="*/ 0 w 250248"/>
              <a:gd name="connsiteY0" fmla="*/ 0 h 647700"/>
              <a:gd name="connsiteX1" fmla="*/ 247673 w 250248"/>
              <a:gd name="connsiteY1" fmla="*/ 47625 h 647700"/>
              <a:gd name="connsiteX2" fmla="*/ 250148 w 250248"/>
              <a:gd name="connsiteY2" fmla="*/ 626268 h 647700"/>
              <a:gd name="connsiteX3" fmla="*/ 0 w 250248"/>
              <a:gd name="connsiteY3" fmla="*/ 647700 h 647700"/>
              <a:gd name="connsiteX4" fmla="*/ 0 w 250248"/>
              <a:gd name="connsiteY4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8" h="647700">
                <a:moveTo>
                  <a:pt x="0" y="0"/>
                </a:moveTo>
                <a:lnTo>
                  <a:pt x="247673" y="47625"/>
                </a:lnTo>
                <a:cubicBezTo>
                  <a:pt x="246895" y="227806"/>
                  <a:pt x="250926" y="446087"/>
                  <a:pt x="250148" y="626268"/>
                </a:cubicBez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5400000" flipV="1">
            <a:off x="673235" y="5042498"/>
            <a:ext cx="780848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8" name="Freeform 17"/>
          <p:cNvSpPr/>
          <p:nvPr/>
        </p:nvSpPr>
        <p:spPr>
          <a:xfrm flipV="1">
            <a:off x="1514839" y="4906896"/>
            <a:ext cx="296338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8731 w 252457"/>
              <a:gd name="connsiteY3" fmla="*/ 654865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1489 w 253946"/>
              <a:gd name="connsiteY0" fmla="*/ 0 h 819150"/>
              <a:gd name="connsiteX1" fmla="*/ 253946 w 253946"/>
              <a:gd name="connsiteY1" fmla="*/ 244409 h 819150"/>
              <a:gd name="connsiteX2" fmla="*/ 252314 w 253946"/>
              <a:gd name="connsiteY2" fmla="*/ 819150 h 819150"/>
              <a:gd name="connsiteX3" fmla="*/ 425 w 253946"/>
              <a:gd name="connsiteY3" fmla="*/ 650110 h 819150"/>
              <a:gd name="connsiteX4" fmla="*/ 1489 w 253946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46" h="819150">
                <a:moveTo>
                  <a:pt x="1489" y="0"/>
                </a:moveTo>
                <a:lnTo>
                  <a:pt x="253946" y="244409"/>
                </a:lnTo>
                <a:lnTo>
                  <a:pt x="252314" y="819150"/>
                </a:lnTo>
                <a:lnTo>
                  <a:pt x="425" y="650110"/>
                </a:lnTo>
                <a:cubicBezTo>
                  <a:pt x="-1692" y="439502"/>
                  <a:pt x="4968" y="68006"/>
                  <a:pt x="148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5400000" flipV="1">
            <a:off x="676300" y="4012361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Freeform 19"/>
          <p:cNvSpPr/>
          <p:nvPr/>
        </p:nvSpPr>
        <p:spPr>
          <a:xfrm flipV="1">
            <a:off x="1522030" y="3993993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18189" y="134755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27029" y="2257584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29109" y="317479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27029" y="4082295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18189" y="4992326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886481" y="129428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886481" y="2204320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86481" y="312152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9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886481" y="4029031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30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886481" y="493906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</p:spTree>
    <p:extLst>
      <p:ext uri="{BB962C8B-B14F-4D97-AF65-F5344CB8AC3E}">
        <p14:creationId xmlns:p14="http://schemas.microsoft.com/office/powerpoint/2010/main" val="106627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4F1E14-4077-49CE-BE30-F1B862333BB7}"/>
              </a:ext>
            </a:extLst>
          </p:cNvPr>
          <p:cNvSpPr txBox="1">
            <a:spLocks/>
          </p:cNvSpPr>
          <p:nvPr userDrawn="1"/>
        </p:nvSpPr>
        <p:spPr>
          <a:xfrm>
            <a:off x="84302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99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146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grpSp>
        <p:nvGrpSpPr>
          <p:cNvPr id="81" name="Group 80"/>
          <p:cNvGrpSpPr/>
          <p:nvPr userDrawn="1"/>
        </p:nvGrpSpPr>
        <p:grpSpPr>
          <a:xfrm>
            <a:off x="369220" y="6091135"/>
            <a:ext cx="2782950" cy="571112"/>
            <a:chOff x="7145730" y="5048697"/>
            <a:chExt cx="2782950" cy="571112"/>
          </a:xfrm>
        </p:grpSpPr>
        <p:grpSp>
          <p:nvGrpSpPr>
            <p:cNvPr id="82" name="Group 81"/>
            <p:cNvGrpSpPr/>
            <p:nvPr/>
          </p:nvGrpSpPr>
          <p:grpSpPr>
            <a:xfrm>
              <a:off x="7145730" y="5048697"/>
              <a:ext cx="571116" cy="571112"/>
              <a:chOff x="9339783" y="4780636"/>
              <a:chExt cx="279044" cy="279044"/>
            </a:xfrm>
          </p:grpSpPr>
          <p:sp>
            <p:nvSpPr>
              <p:cNvPr id="92" name="Oval 91"/>
              <p:cNvSpPr/>
              <p:nvPr userDrawn="1"/>
            </p:nvSpPr>
            <p:spPr>
              <a:xfrm>
                <a:off x="9339783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 noEditPoints="1"/>
              </p:cNvSpPr>
              <p:nvPr userDrawn="1"/>
            </p:nvSpPr>
            <p:spPr bwMode="auto">
              <a:xfrm>
                <a:off x="9392002" y="4832855"/>
                <a:ext cx="174606" cy="174606"/>
              </a:xfrm>
              <a:custGeom>
                <a:avLst/>
                <a:gdLst/>
                <a:ahLst/>
                <a:cxnLst>
                  <a:cxn ang="0">
                    <a:pos x="365" y="125"/>
                  </a:cxn>
                  <a:cxn ang="0">
                    <a:pos x="319" y="138"/>
                  </a:cxn>
                  <a:cxn ang="0">
                    <a:pos x="290" y="169"/>
                  </a:cxn>
                  <a:cxn ang="0">
                    <a:pos x="280" y="219"/>
                  </a:cxn>
                  <a:cxn ang="0">
                    <a:pos x="276" y="257"/>
                  </a:cxn>
                  <a:cxn ang="0">
                    <a:pos x="241" y="258"/>
                  </a:cxn>
                  <a:cxn ang="0">
                    <a:pos x="268" y="325"/>
                  </a:cxn>
                  <a:cxn ang="0">
                    <a:pos x="282" y="330"/>
                  </a:cxn>
                  <a:cxn ang="0">
                    <a:pos x="283" y="534"/>
                  </a:cxn>
                  <a:cxn ang="0">
                    <a:pos x="339" y="536"/>
                  </a:cxn>
                  <a:cxn ang="0">
                    <a:pos x="368" y="529"/>
                  </a:cxn>
                  <a:cxn ang="0">
                    <a:pos x="422" y="325"/>
                  </a:cxn>
                  <a:cxn ang="0">
                    <a:pos x="426" y="294"/>
                  </a:cxn>
                  <a:cxn ang="0">
                    <a:pos x="427" y="258"/>
                  </a:cxn>
                  <a:cxn ang="0">
                    <a:pos x="394" y="260"/>
                  </a:cxn>
                  <a:cxn ang="0">
                    <a:pos x="373" y="258"/>
                  </a:cxn>
                  <a:cxn ang="0">
                    <a:pos x="368" y="212"/>
                  </a:cxn>
                  <a:cxn ang="0">
                    <a:pos x="373" y="193"/>
                  </a:cxn>
                  <a:cxn ang="0">
                    <a:pos x="427" y="126"/>
                  </a:cxn>
                  <a:cxn ang="0">
                    <a:pos x="319" y="0"/>
                  </a:cxn>
                  <a:cxn ang="0">
                    <a:pos x="420" y="10"/>
                  </a:cxn>
                  <a:cxn ang="0">
                    <a:pos x="506" y="42"/>
                  </a:cxn>
                  <a:cxn ang="0">
                    <a:pos x="572" y="90"/>
                  </a:cxn>
                  <a:cxn ang="0">
                    <a:pos x="620" y="153"/>
                  </a:cxn>
                  <a:cxn ang="0">
                    <a:pos x="651" y="226"/>
                  </a:cxn>
                  <a:cxn ang="0">
                    <a:pos x="663" y="305"/>
                  </a:cxn>
                  <a:cxn ang="0">
                    <a:pos x="659" y="385"/>
                  </a:cxn>
                  <a:cxn ang="0">
                    <a:pos x="638" y="462"/>
                  </a:cxn>
                  <a:cxn ang="0">
                    <a:pos x="601" y="533"/>
                  </a:cxn>
                  <a:cxn ang="0">
                    <a:pos x="547" y="593"/>
                  </a:cxn>
                  <a:cxn ang="0">
                    <a:pos x="477" y="636"/>
                  </a:cxn>
                  <a:cxn ang="0">
                    <a:pos x="391" y="661"/>
                  </a:cxn>
                  <a:cxn ang="0">
                    <a:pos x="290" y="661"/>
                  </a:cxn>
                  <a:cxn ang="0">
                    <a:pos x="216" y="640"/>
                  </a:cxn>
                  <a:cxn ang="0">
                    <a:pos x="144" y="598"/>
                  </a:cxn>
                  <a:cxn ang="0">
                    <a:pos x="80" y="537"/>
                  </a:cxn>
                  <a:cxn ang="0">
                    <a:pos x="30" y="461"/>
                  </a:cxn>
                  <a:cxn ang="0">
                    <a:pos x="3" y="373"/>
                  </a:cxn>
                  <a:cxn ang="0">
                    <a:pos x="3" y="276"/>
                  </a:cxn>
                  <a:cxn ang="0">
                    <a:pos x="37" y="175"/>
                  </a:cxn>
                  <a:cxn ang="0">
                    <a:pos x="73" y="121"/>
                  </a:cxn>
                  <a:cxn ang="0">
                    <a:pos x="125" y="71"/>
                  </a:cxn>
                  <a:cxn ang="0">
                    <a:pos x="191" y="31"/>
                  </a:cxn>
                  <a:cxn ang="0">
                    <a:pos x="273" y="6"/>
                  </a:cxn>
                </a:cxnLst>
                <a:rect l="0" t="0" r="r" b="b"/>
                <a:pathLst>
                  <a:path w="663" h="663">
                    <a:moveTo>
                      <a:pt x="394" y="124"/>
                    </a:moveTo>
                    <a:lnTo>
                      <a:pt x="365" y="125"/>
                    </a:lnTo>
                    <a:lnTo>
                      <a:pt x="340" y="129"/>
                    </a:lnTo>
                    <a:lnTo>
                      <a:pt x="319" y="138"/>
                    </a:lnTo>
                    <a:lnTo>
                      <a:pt x="302" y="151"/>
                    </a:lnTo>
                    <a:lnTo>
                      <a:pt x="290" y="169"/>
                    </a:lnTo>
                    <a:lnTo>
                      <a:pt x="283" y="192"/>
                    </a:lnTo>
                    <a:lnTo>
                      <a:pt x="280" y="219"/>
                    </a:lnTo>
                    <a:lnTo>
                      <a:pt x="283" y="253"/>
                    </a:lnTo>
                    <a:lnTo>
                      <a:pt x="276" y="257"/>
                    </a:lnTo>
                    <a:lnTo>
                      <a:pt x="266" y="258"/>
                    </a:lnTo>
                    <a:lnTo>
                      <a:pt x="241" y="258"/>
                    </a:lnTo>
                    <a:lnTo>
                      <a:pt x="241" y="325"/>
                    </a:lnTo>
                    <a:lnTo>
                      <a:pt x="268" y="325"/>
                    </a:lnTo>
                    <a:lnTo>
                      <a:pt x="276" y="326"/>
                    </a:lnTo>
                    <a:lnTo>
                      <a:pt x="282" y="330"/>
                    </a:lnTo>
                    <a:lnTo>
                      <a:pt x="283" y="337"/>
                    </a:lnTo>
                    <a:lnTo>
                      <a:pt x="283" y="534"/>
                    </a:lnTo>
                    <a:lnTo>
                      <a:pt x="319" y="534"/>
                    </a:lnTo>
                    <a:lnTo>
                      <a:pt x="339" y="536"/>
                    </a:lnTo>
                    <a:lnTo>
                      <a:pt x="355" y="534"/>
                    </a:lnTo>
                    <a:lnTo>
                      <a:pt x="368" y="529"/>
                    </a:lnTo>
                    <a:lnTo>
                      <a:pt x="368" y="325"/>
                    </a:lnTo>
                    <a:lnTo>
                      <a:pt x="422" y="325"/>
                    </a:lnTo>
                    <a:lnTo>
                      <a:pt x="425" y="310"/>
                    </a:lnTo>
                    <a:lnTo>
                      <a:pt x="426" y="294"/>
                    </a:lnTo>
                    <a:lnTo>
                      <a:pt x="427" y="278"/>
                    </a:lnTo>
                    <a:lnTo>
                      <a:pt x="427" y="258"/>
                    </a:lnTo>
                    <a:lnTo>
                      <a:pt x="405" y="258"/>
                    </a:lnTo>
                    <a:lnTo>
                      <a:pt x="394" y="260"/>
                    </a:lnTo>
                    <a:lnTo>
                      <a:pt x="383" y="260"/>
                    </a:lnTo>
                    <a:lnTo>
                      <a:pt x="373" y="258"/>
                    </a:lnTo>
                    <a:lnTo>
                      <a:pt x="368" y="253"/>
                    </a:lnTo>
                    <a:lnTo>
                      <a:pt x="368" y="212"/>
                    </a:lnTo>
                    <a:lnTo>
                      <a:pt x="369" y="201"/>
                    </a:lnTo>
                    <a:lnTo>
                      <a:pt x="373" y="193"/>
                    </a:lnTo>
                    <a:lnTo>
                      <a:pt x="427" y="193"/>
                    </a:lnTo>
                    <a:lnTo>
                      <a:pt x="427" y="126"/>
                    </a:lnTo>
                    <a:lnTo>
                      <a:pt x="394" y="124"/>
                    </a:lnTo>
                    <a:close/>
                    <a:moveTo>
                      <a:pt x="319" y="0"/>
                    </a:moveTo>
                    <a:lnTo>
                      <a:pt x="372" y="2"/>
                    </a:lnTo>
                    <a:lnTo>
                      <a:pt x="420" y="10"/>
                    </a:lnTo>
                    <a:lnTo>
                      <a:pt x="465" y="24"/>
                    </a:lnTo>
                    <a:lnTo>
                      <a:pt x="506" y="42"/>
                    </a:lnTo>
                    <a:lnTo>
                      <a:pt x="541" y="65"/>
                    </a:lnTo>
                    <a:lnTo>
                      <a:pt x="572" y="90"/>
                    </a:lnTo>
                    <a:lnTo>
                      <a:pt x="598" y="121"/>
                    </a:lnTo>
                    <a:lnTo>
                      <a:pt x="620" y="153"/>
                    </a:lnTo>
                    <a:lnTo>
                      <a:pt x="638" y="189"/>
                    </a:lnTo>
                    <a:lnTo>
                      <a:pt x="651" y="226"/>
                    </a:lnTo>
                    <a:lnTo>
                      <a:pt x="659" y="265"/>
                    </a:lnTo>
                    <a:lnTo>
                      <a:pt x="663" y="305"/>
                    </a:lnTo>
                    <a:lnTo>
                      <a:pt x="663" y="346"/>
                    </a:lnTo>
                    <a:lnTo>
                      <a:pt x="659" y="385"/>
                    </a:lnTo>
                    <a:lnTo>
                      <a:pt x="651" y="425"/>
                    </a:lnTo>
                    <a:lnTo>
                      <a:pt x="638" y="462"/>
                    </a:lnTo>
                    <a:lnTo>
                      <a:pt x="622" y="498"/>
                    </a:lnTo>
                    <a:lnTo>
                      <a:pt x="601" y="533"/>
                    </a:lnTo>
                    <a:lnTo>
                      <a:pt x="576" y="564"/>
                    </a:lnTo>
                    <a:lnTo>
                      <a:pt x="547" y="593"/>
                    </a:lnTo>
                    <a:lnTo>
                      <a:pt x="513" y="616"/>
                    </a:lnTo>
                    <a:lnTo>
                      <a:pt x="477" y="636"/>
                    </a:lnTo>
                    <a:lnTo>
                      <a:pt x="436" y="651"/>
                    </a:lnTo>
                    <a:lnTo>
                      <a:pt x="391" y="661"/>
                    </a:lnTo>
                    <a:lnTo>
                      <a:pt x="343" y="663"/>
                    </a:lnTo>
                    <a:lnTo>
                      <a:pt x="290" y="661"/>
                    </a:lnTo>
                    <a:lnTo>
                      <a:pt x="254" y="654"/>
                    </a:lnTo>
                    <a:lnTo>
                      <a:pt x="216" y="640"/>
                    </a:lnTo>
                    <a:lnTo>
                      <a:pt x="179" y="622"/>
                    </a:lnTo>
                    <a:lnTo>
                      <a:pt x="144" y="598"/>
                    </a:lnTo>
                    <a:lnTo>
                      <a:pt x="111" y="570"/>
                    </a:lnTo>
                    <a:lnTo>
                      <a:pt x="80" y="537"/>
                    </a:lnTo>
                    <a:lnTo>
                      <a:pt x="53" y="501"/>
                    </a:lnTo>
                    <a:lnTo>
                      <a:pt x="30" y="461"/>
                    </a:lnTo>
                    <a:lnTo>
                      <a:pt x="14" y="419"/>
                    </a:lnTo>
                    <a:lnTo>
                      <a:pt x="3" y="373"/>
                    </a:lnTo>
                    <a:lnTo>
                      <a:pt x="0" y="326"/>
                    </a:lnTo>
                    <a:lnTo>
                      <a:pt x="3" y="276"/>
                    </a:lnTo>
                    <a:lnTo>
                      <a:pt x="15" y="226"/>
                    </a:lnTo>
                    <a:lnTo>
                      <a:pt x="37" y="175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7" y="95"/>
                    </a:lnTo>
                    <a:lnTo>
                      <a:pt x="125" y="71"/>
                    </a:lnTo>
                    <a:lnTo>
                      <a:pt x="157" y="49"/>
                    </a:lnTo>
                    <a:lnTo>
                      <a:pt x="191" y="31"/>
                    </a:lnTo>
                    <a:lnTo>
                      <a:pt x="230" y="15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83008" y="5048697"/>
              <a:ext cx="571116" cy="571112"/>
              <a:chOff x="9665008" y="4780636"/>
              <a:chExt cx="279044" cy="279044"/>
            </a:xfrm>
          </p:grpSpPr>
          <p:sp>
            <p:nvSpPr>
              <p:cNvPr id="90" name="Oval 89"/>
              <p:cNvSpPr/>
              <p:nvPr userDrawn="1"/>
            </p:nvSpPr>
            <p:spPr>
              <a:xfrm>
                <a:off x="9665008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 userDrawn="1"/>
            </p:nvSpPr>
            <p:spPr bwMode="auto">
              <a:xfrm>
                <a:off x="9706594" y="4852691"/>
                <a:ext cx="195872" cy="134934"/>
              </a:xfrm>
              <a:custGeom>
                <a:avLst/>
                <a:gdLst>
                  <a:gd name="T0" fmla="*/ 652 w 720"/>
                  <a:gd name="T1" fmla="*/ 218 h 496"/>
                  <a:gd name="T2" fmla="*/ 688 w 720"/>
                  <a:gd name="T3" fmla="*/ 206 h 496"/>
                  <a:gd name="T4" fmla="*/ 712 w 720"/>
                  <a:gd name="T5" fmla="*/ 182 h 496"/>
                  <a:gd name="T6" fmla="*/ 700 w 720"/>
                  <a:gd name="T7" fmla="*/ 180 h 496"/>
                  <a:gd name="T8" fmla="*/ 642 w 720"/>
                  <a:gd name="T9" fmla="*/ 186 h 496"/>
                  <a:gd name="T10" fmla="*/ 628 w 720"/>
                  <a:gd name="T11" fmla="*/ 166 h 496"/>
                  <a:gd name="T12" fmla="*/ 606 w 720"/>
                  <a:gd name="T13" fmla="*/ 118 h 496"/>
                  <a:gd name="T14" fmla="*/ 548 w 720"/>
                  <a:gd name="T15" fmla="*/ 64 h 496"/>
                  <a:gd name="T16" fmla="*/ 500 w 720"/>
                  <a:gd name="T17" fmla="*/ 48 h 496"/>
                  <a:gd name="T18" fmla="*/ 476 w 720"/>
                  <a:gd name="T19" fmla="*/ 48 h 496"/>
                  <a:gd name="T20" fmla="*/ 504 w 720"/>
                  <a:gd name="T21" fmla="*/ 38 h 496"/>
                  <a:gd name="T22" fmla="*/ 534 w 720"/>
                  <a:gd name="T23" fmla="*/ 26 h 496"/>
                  <a:gd name="T24" fmla="*/ 536 w 720"/>
                  <a:gd name="T25" fmla="*/ 16 h 496"/>
                  <a:gd name="T26" fmla="*/ 524 w 720"/>
                  <a:gd name="T27" fmla="*/ 12 h 496"/>
                  <a:gd name="T28" fmla="*/ 466 w 720"/>
                  <a:gd name="T29" fmla="*/ 30 h 496"/>
                  <a:gd name="T30" fmla="*/ 490 w 720"/>
                  <a:gd name="T31" fmla="*/ 18 h 496"/>
                  <a:gd name="T32" fmla="*/ 504 w 720"/>
                  <a:gd name="T33" fmla="*/ 0 h 496"/>
                  <a:gd name="T34" fmla="*/ 474 w 720"/>
                  <a:gd name="T35" fmla="*/ 10 h 496"/>
                  <a:gd name="T36" fmla="*/ 448 w 720"/>
                  <a:gd name="T37" fmla="*/ 26 h 496"/>
                  <a:gd name="T38" fmla="*/ 460 w 720"/>
                  <a:gd name="T39" fmla="*/ 6 h 496"/>
                  <a:gd name="T40" fmla="*/ 406 w 720"/>
                  <a:gd name="T41" fmla="*/ 58 h 496"/>
                  <a:gd name="T42" fmla="*/ 368 w 720"/>
                  <a:gd name="T43" fmla="*/ 128 h 496"/>
                  <a:gd name="T44" fmla="*/ 318 w 720"/>
                  <a:gd name="T45" fmla="*/ 154 h 496"/>
                  <a:gd name="T46" fmla="*/ 292 w 720"/>
                  <a:gd name="T47" fmla="*/ 136 h 496"/>
                  <a:gd name="T48" fmla="*/ 166 w 720"/>
                  <a:gd name="T49" fmla="*/ 76 h 496"/>
                  <a:gd name="T50" fmla="*/ 108 w 720"/>
                  <a:gd name="T51" fmla="*/ 66 h 496"/>
                  <a:gd name="T52" fmla="*/ 120 w 720"/>
                  <a:gd name="T53" fmla="*/ 100 h 496"/>
                  <a:gd name="T54" fmla="*/ 152 w 720"/>
                  <a:gd name="T55" fmla="*/ 134 h 496"/>
                  <a:gd name="T56" fmla="*/ 160 w 720"/>
                  <a:gd name="T57" fmla="*/ 144 h 496"/>
                  <a:gd name="T58" fmla="*/ 124 w 720"/>
                  <a:gd name="T59" fmla="*/ 150 h 496"/>
                  <a:gd name="T60" fmla="*/ 138 w 720"/>
                  <a:gd name="T61" fmla="*/ 184 h 496"/>
                  <a:gd name="T62" fmla="*/ 170 w 720"/>
                  <a:gd name="T63" fmla="*/ 210 h 496"/>
                  <a:gd name="T64" fmla="*/ 206 w 720"/>
                  <a:gd name="T65" fmla="*/ 222 h 496"/>
                  <a:gd name="T66" fmla="*/ 166 w 720"/>
                  <a:gd name="T67" fmla="*/ 234 h 496"/>
                  <a:gd name="T68" fmla="*/ 160 w 720"/>
                  <a:gd name="T69" fmla="*/ 250 h 496"/>
                  <a:gd name="T70" fmla="*/ 186 w 720"/>
                  <a:gd name="T71" fmla="*/ 274 h 496"/>
                  <a:gd name="T72" fmla="*/ 226 w 720"/>
                  <a:gd name="T73" fmla="*/ 286 h 496"/>
                  <a:gd name="T74" fmla="*/ 236 w 720"/>
                  <a:gd name="T75" fmla="*/ 290 h 496"/>
                  <a:gd name="T76" fmla="*/ 218 w 720"/>
                  <a:gd name="T77" fmla="*/ 306 h 496"/>
                  <a:gd name="T78" fmla="*/ 216 w 720"/>
                  <a:gd name="T79" fmla="*/ 322 h 496"/>
                  <a:gd name="T80" fmla="*/ 236 w 720"/>
                  <a:gd name="T81" fmla="*/ 342 h 496"/>
                  <a:gd name="T82" fmla="*/ 268 w 720"/>
                  <a:gd name="T83" fmla="*/ 346 h 496"/>
                  <a:gd name="T84" fmla="*/ 220 w 720"/>
                  <a:gd name="T85" fmla="*/ 382 h 496"/>
                  <a:gd name="T86" fmla="*/ 168 w 720"/>
                  <a:gd name="T87" fmla="*/ 400 h 496"/>
                  <a:gd name="T88" fmla="*/ 112 w 720"/>
                  <a:gd name="T89" fmla="*/ 404 h 496"/>
                  <a:gd name="T90" fmla="*/ 60 w 720"/>
                  <a:gd name="T91" fmla="*/ 392 h 496"/>
                  <a:gd name="T92" fmla="*/ 14 w 720"/>
                  <a:gd name="T93" fmla="*/ 364 h 496"/>
                  <a:gd name="T94" fmla="*/ 18 w 720"/>
                  <a:gd name="T95" fmla="*/ 376 h 496"/>
                  <a:gd name="T96" fmla="*/ 76 w 720"/>
                  <a:gd name="T97" fmla="*/ 430 h 496"/>
                  <a:gd name="T98" fmla="*/ 144 w 720"/>
                  <a:gd name="T99" fmla="*/ 468 h 496"/>
                  <a:gd name="T100" fmla="*/ 216 w 720"/>
                  <a:gd name="T101" fmla="*/ 490 h 496"/>
                  <a:gd name="T102" fmla="*/ 290 w 720"/>
                  <a:gd name="T103" fmla="*/ 496 h 496"/>
                  <a:gd name="T104" fmla="*/ 364 w 720"/>
                  <a:gd name="T105" fmla="*/ 490 h 496"/>
                  <a:gd name="T106" fmla="*/ 434 w 720"/>
                  <a:gd name="T107" fmla="*/ 470 h 496"/>
                  <a:gd name="T108" fmla="*/ 498 w 720"/>
                  <a:gd name="T109" fmla="*/ 438 h 496"/>
                  <a:gd name="T110" fmla="*/ 554 w 720"/>
                  <a:gd name="T111" fmla="*/ 396 h 496"/>
                  <a:gd name="T112" fmla="*/ 598 w 720"/>
                  <a:gd name="T113" fmla="*/ 344 h 496"/>
                  <a:gd name="T114" fmla="*/ 628 w 720"/>
                  <a:gd name="T115" fmla="*/ 284 h 496"/>
                  <a:gd name="T116" fmla="*/ 650 w 720"/>
                  <a:gd name="T117" fmla="*/ 260 h 496"/>
                  <a:gd name="T118" fmla="*/ 688 w 720"/>
                  <a:gd name="T119" fmla="*/ 252 h 496"/>
                  <a:gd name="T120" fmla="*/ 720 w 720"/>
                  <a:gd name="T121" fmla="*/ 228 h 496"/>
                  <a:gd name="T122" fmla="*/ 678 w 720"/>
                  <a:gd name="T123" fmla="*/ 230 h 496"/>
                  <a:gd name="T124" fmla="*/ 638 w 720"/>
                  <a:gd name="T125" fmla="*/ 22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0" h="496">
                    <a:moveTo>
                      <a:pt x="638" y="220"/>
                    </a:moveTo>
                    <a:lnTo>
                      <a:pt x="638" y="220"/>
                    </a:lnTo>
                    <a:lnTo>
                      <a:pt x="652" y="218"/>
                    </a:lnTo>
                    <a:lnTo>
                      <a:pt x="666" y="216"/>
                    </a:lnTo>
                    <a:lnTo>
                      <a:pt x="678" y="210"/>
                    </a:lnTo>
                    <a:lnTo>
                      <a:pt x="688" y="206"/>
                    </a:lnTo>
                    <a:lnTo>
                      <a:pt x="698" y="198"/>
                    </a:lnTo>
                    <a:lnTo>
                      <a:pt x="706" y="192"/>
                    </a:lnTo>
                    <a:lnTo>
                      <a:pt x="712" y="182"/>
                    </a:lnTo>
                    <a:lnTo>
                      <a:pt x="716" y="174"/>
                    </a:lnTo>
                    <a:lnTo>
                      <a:pt x="716" y="174"/>
                    </a:lnTo>
                    <a:lnTo>
                      <a:pt x="700" y="180"/>
                    </a:lnTo>
                    <a:lnTo>
                      <a:pt x="678" y="186"/>
                    </a:lnTo>
                    <a:lnTo>
                      <a:pt x="654" y="186"/>
                    </a:lnTo>
                    <a:lnTo>
                      <a:pt x="642" y="186"/>
                    </a:lnTo>
                    <a:lnTo>
                      <a:pt x="632" y="184"/>
                    </a:lnTo>
                    <a:lnTo>
                      <a:pt x="632" y="184"/>
                    </a:lnTo>
                    <a:lnTo>
                      <a:pt x="628" y="166"/>
                    </a:lnTo>
                    <a:lnTo>
                      <a:pt x="628" y="166"/>
                    </a:lnTo>
                    <a:lnTo>
                      <a:pt x="618" y="142"/>
                    </a:lnTo>
                    <a:lnTo>
                      <a:pt x="606" y="118"/>
                    </a:lnTo>
                    <a:lnTo>
                      <a:pt x="590" y="96"/>
                    </a:lnTo>
                    <a:lnTo>
                      <a:pt x="570" y="78"/>
                    </a:lnTo>
                    <a:lnTo>
                      <a:pt x="548" y="64"/>
                    </a:lnTo>
                    <a:lnTo>
                      <a:pt x="526" y="54"/>
                    </a:lnTo>
                    <a:lnTo>
                      <a:pt x="514" y="50"/>
                    </a:lnTo>
                    <a:lnTo>
                      <a:pt x="500" y="48"/>
                    </a:lnTo>
                    <a:lnTo>
                      <a:pt x="488" y="46"/>
                    </a:lnTo>
                    <a:lnTo>
                      <a:pt x="476" y="48"/>
                    </a:lnTo>
                    <a:lnTo>
                      <a:pt x="476" y="48"/>
                    </a:lnTo>
                    <a:lnTo>
                      <a:pt x="492" y="42"/>
                    </a:lnTo>
                    <a:lnTo>
                      <a:pt x="492" y="42"/>
                    </a:lnTo>
                    <a:lnTo>
                      <a:pt x="504" y="38"/>
                    </a:lnTo>
                    <a:lnTo>
                      <a:pt x="520" y="34"/>
                    </a:lnTo>
                    <a:lnTo>
                      <a:pt x="528" y="30"/>
                    </a:lnTo>
                    <a:lnTo>
                      <a:pt x="534" y="26"/>
                    </a:lnTo>
                    <a:lnTo>
                      <a:pt x="538" y="22"/>
                    </a:lnTo>
                    <a:lnTo>
                      <a:pt x="536" y="16"/>
                    </a:lnTo>
                    <a:lnTo>
                      <a:pt x="536" y="16"/>
                    </a:lnTo>
                    <a:lnTo>
                      <a:pt x="536" y="14"/>
                    </a:lnTo>
                    <a:lnTo>
                      <a:pt x="532" y="12"/>
                    </a:lnTo>
                    <a:lnTo>
                      <a:pt x="524" y="12"/>
                    </a:lnTo>
                    <a:lnTo>
                      <a:pt x="514" y="14"/>
                    </a:lnTo>
                    <a:lnTo>
                      <a:pt x="504" y="16"/>
                    </a:lnTo>
                    <a:lnTo>
                      <a:pt x="466" y="30"/>
                    </a:lnTo>
                    <a:lnTo>
                      <a:pt x="466" y="30"/>
                    </a:lnTo>
                    <a:lnTo>
                      <a:pt x="478" y="24"/>
                    </a:lnTo>
                    <a:lnTo>
                      <a:pt x="490" y="18"/>
                    </a:lnTo>
                    <a:lnTo>
                      <a:pt x="500" y="10"/>
                    </a:lnTo>
                    <a:lnTo>
                      <a:pt x="504" y="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90" y="4"/>
                    </a:lnTo>
                    <a:lnTo>
                      <a:pt x="474" y="10"/>
                    </a:lnTo>
                    <a:lnTo>
                      <a:pt x="462" y="16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56" y="16"/>
                    </a:lnTo>
                    <a:lnTo>
                      <a:pt x="460" y="6"/>
                    </a:lnTo>
                    <a:lnTo>
                      <a:pt x="460" y="6"/>
                    </a:lnTo>
                    <a:lnTo>
                      <a:pt x="440" y="20"/>
                    </a:lnTo>
                    <a:lnTo>
                      <a:pt x="422" y="38"/>
                    </a:lnTo>
                    <a:lnTo>
                      <a:pt x="406" y="58"/>
                    </a:lnTo>
                    <a:lnTo>
                      <a:pt x="392" y="80"/>
                    </a:lnTo>
                    <a:lnTo>
                      <a:pt x="380" y="104"/>
                    </a:lnTo>
                    <a:lnTo>
                      <a:pt x="368" y="128"/>
                    </a:lnTo>
                    <a:lnTo>
                      <a:pt x="346" y="180"/>
                    </a:lnTo>
                    <a:lnTo>
                      <a:pt x="346" y="180"/>
                    </a:lnTo>
                    <a:lnTo>
                      <a:pt x="318" y="154"/>
                    </a:lnTo>
                    <a:lnTo>
                      <a:pt x="304" y="144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56" y="116"/>
                    </a:lnTo>
                    <a:lnTo>
                      <a:pt x="214" y="98"/>
                    </a:lnTo>
                    <a:lnTo>
                      <a:pt x="166" y="7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0" y="76"/>
                    </a:lnTo>
                    <a:lnTo>
                      <a:pt x="114" y="88"/>
                    </a:lnTo>
                    <a:lnTo>
                      <a:pt x="120" y="100"/>
                    </a:lnTo>
                    <a:lnTo>
                      <a:pt x="128" y="112"/>
                    </a:lnTo>
                    <a:lnTo>
                      <a:pt x="138" y="124"/>
                    </a:lnTo>
                    <a:lnTo>
                      <a:pt x="152" y="134"/>
                    </a:lnTo>
                    <a:lnTo>
                      <a:pt x="170" y="144"/>
                    </a:lnTo>
                    <a:lnTo>
                      <a:pt x="170" y="144"/>
                    </a:lnTo>
                    <a:lnTo>
                      <a:pt x="160" y="144"/>
                    </a:lnTo>
                    <a:lnTo>
                      <a:pt x="148" y="146"/>
                    </a:lnTo>
                    <a:lnTo>
                      <a:pt x="124" y="150"/>
                    </a:lnTo>
                    <a:lnTo>
                      <a:pt x="124" y="150"/>
                    </a:lnTo>
                    <a:lnTo>
                      <a:pt x="128" y="162"/>
                    </a:lnTo>
                    <a:lnTo>
                      <a:pt x="132" y="172"/>
                    </a:lnTo>
                    <a:lnTo>
                      <a:pt x="138" y="184"/>
                    </a:lnTo>
                    <a:lnTo>
                      <a:pt x="146" y="194"/>
                    </a:lnTo>
                    <a:lnTo>
                      <a:pt x="158" y="202"/>
                    </a:lnTo>
                    <a:lnTo>
                      <a:pt x="170" y="210"/>
                    </a:lnTo>
                    <a:lnTo>
                      <a:pt x="186" y="216"/>
                    </a:lnTo>
                    <a:lnTo>
                      <a:pt x="206" y="222"/>
                    </a:lnTo>
                    <a:lnTo>
                      <a:pt x="206" y="222"/>
                    </a:lnTo>
                    <a:lnTo>
                      <a:pt x="188" y="224"/>
                    </a:lnTo>
                    <a:lnTo>
                      <a:pt x="176" y="228"/>
                    </a:lnTo>
                    <a:lnTo>
                      <a:pt x="166" y="234"/>
                    </a:lnTo>
                    <a:lnTo>
                      <a:pt x="156" y="242"/>
                    </a:lnTo>
                    <a:lnTo>
                      <a:pt x="156" y="242"/>
                    </a:lnTo>
                    <a:lnTo>
                      <a:pt x="160" y="250"/>
                    </a:lnTo>
                    <a:lnTo>
                      <a:pt x="168" y="258"/>
                    </a:lnTo>
                    <a:lnTo>
                      <a:pt x="176" y="266"/>
                    </a:lnTo>
                    <a:lnTo>
                      <a:pt x="186" y="274"/>
                    </a:lnTo>
                    <a:lnTo>
                      <a:pt x="198" y="280"/>
                    </a:lnTo>
                    <a:lnTo>
                      <a:pt x="212" y="284"/>
                    </a:lnTo>
                    <a:lnTo>
                      <a:pt x="226" y="286"/>
                    </a:lnTo>
                    <a:lnTo>
                      <a:pt x="244" y="284"/>
                    </a:lnTo>
                    <a:lnTo>
                      <a:pt x="244" y="284"/>
                    </a:lnTo>
                    <a:lnTo>
                      <a:pt x="236" y="290"/>
                    </a:lnTo>
                    <a:lnTo>
                      <a:pt x="228" y="294"/>
                    </a:lnTo>
                    <a:lnTo>
                      <a:pt x="222" y="300"/>
                    </a:lnTo>
                    <a:lnTo>
                      <a:pt x="218" y="306"/>
                    </a:lnTo>
                    <a:lnTo>
                      <a:pt x="216" y="310"/>
                    </a:lnTo>
                    <a:lnTo>
                      <a:pt x="216" y="316"/>
                    </a:lnTo>
                    <a:lnTo>
                      <a:pt x="216" y="322"/>
                    </a:lnTo>
                    <a:lnTo>
                      <a:pt x="218" y="326"/>
                    </a:lnTo>
                    <a:lnTo>
                      <a:pt x="226" y="336"/>
                    </a:lnTo>
                    <a:lnTo>
                      <a:pt x="236" y="342"/>
                    </a:lnTo>
                    <a:lnTo>
                      <a:pt x="250" y="346"/>
                    </a:lnTo>
                    <a:lnTo>
                      <a:pt x="268" y="346"/>
                    </a:lnTo>
                    <a:lnTo>
                      <a:pt x="268" y="346"/>
                    </a:lnTo>
                    <a:lnTo>
                      <a:pt x="252" y="360"/>
                    </a:lnTo>
                    <a:lnTo>
                      <a:pt x="236" y="372"/>
                    </a:lnTo>
                    <a:lnTo>
                      <a:pt x="220" y="382"/>
                    </a:lnTo>
                    <a:lnTo>
                      <a:pt x="202" y="390"/>
                    </a:lnTo>
                    <a:lnTo>
                      <a:pt x="186" y="396"/>
                    </a:lnTo>
                    <a:lnTo>
                      <a:pt x="168" y="400"/>
                    </a:lnTo>
                    <a:lnTo>
                      <a:pt x="150" y="404"/>
                    </a:lnTo>
                    <a:lnTo>
                      <a:pt x="130" y="404"/>
                    </a:lnTo>
                    <a:lnTo>
                      <a:pt x="112" y="404"/>
                    </a:lnTo>
                    <a:lnTo>
                      <a:pt x="94" y="400"/>
                    </a:lnTo>
                    <a:lnTo>
                      <a:pt x="78" y="396"/>
                    </a:lnTo>
                    <a:lnTo>
                      <a:pt x="60" y="392"/>
                    </a:lnTo>
                    <a:lnTo>
                      <a:pt x="44" y="384"/>
                    </a:lnTo>
                    <a:lnTo>
                      <a:pt x="28" y="376"/>
                    </a:lnTo>
                    <a:lnTo>
                      <a:pt x="14" y="364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8" y="376"/>
                    </a:lnTo>
                    <a:lnTo>
                      <a:pt x="36" y="396"/>
                    </a:lnTo>
                    <a:lnTo>
                      <a:pt x="56" y="414"/>
                    </a:lnTo>
                    <a:lnTo>
                      <a:pt x="76" y="430"/>
                    </a:lnTo>
                    <a:lnTo>
                      <a:pt x="98" y="444"/>
                    </a:lnTo>
                    <a:lnTo>
                      <a:pt x="120" y="456"/>
                    </a:lnTo>
                    <a:lnTo>
                      <a:pt x="144" y="468"/>
                    </a:lnTo>
                    <a:lnTo>
                      <a:pt x="168" y="476"/>
                    </a:lnTo>
                    <a:lnTo>
                      <a:pt x="192" y="484"/>
                    </a:lnTo>
                    <a:lnTo>
                      <a:pt x="216" y="490"/>
                    </a:lnTo>
                    <a:lnTo>
                      <a:pt x="240" y="494"/>
                    </a:lnTo>
                    <a:lnTo>
                      <a:pt x="264" y="496"/>
                    </a:lnTo>
                    <a:lnTo>
                      <a:pt x="290" y="496"/>
                    </a:lnTo>
                    <a:lnTo>
                      <a:pt x="314" y="496"/>
                    </a:lnTo>
                    <a:lnTo>
                      <a:pt x="338" y="492"/>
                    </a:lnTo>
                    <a:lnTo>
                      <a:pt x="364" y="490"/>
                    </a:lnTo>
                    <a:lnTo>
                      <a:pt x="386" y="484"/>
                    </a:lnTo>
                    <a:lnTo>
                      <a:pt x="410" y="478"/>
                    </a:lnTo>
                    <a:lnTo>
                      <a:pt x="434" y="470"/>
                    </a:lnTo>
                    <a:lnTo>
                      <a:pt x="456" y="460"/>
                    </a:lnTo>
                    <a:lnTo>
                      <a:pt x="476" y="450"/>
                    </a:lnTo>
                    <a:lnTo>
                      <a:pt x="498" y="438"/>
                    </a:lnTo>
                    <a:lnTo>
                      <a:pt x="518" y="424"/>
                    </a:lnTo>
                    <a:lnTo>
                      <a:pt x="536" y="410"/>
                    </a:lnTo>
                    <a:lnTo>
                      <a:pt x="554" y="396"/>
                    </a:lnTo>
                    <a:lnTo>
                      <a:pt x="570" y="380"/>
                    </a:lnTo>
                    <a:lnTo>
                      <a:pt x="584" y="362"/>
                    </a:lnTo>
                    <a:lnTo>
                      <a:pt x="598" y="344"/>
                    </a:lnTo>
                    <a:lnTo>
                      <a:pt x="610" y="324"/>
                    </a:lnTo>
                    <a:lnTo>
                      <a:pt x="620" y="304"/>
                    </a:lnTo>
                    <a:lnTo>
                      <a:pt x="628" y="284"/>
                    </a:lnTo>
                    <a:lnTo>
                      <a:pt x="634" y="262"/>
                    </a:lnTo>
                    <a:lnTo>
                      <a:pt x="634" y="262"/>
                    </a:lnTo>
                    <a:lnTo>
                      <a:pt x="650" y="260"/>
                    </a:lnTo>
                    <a:lnTo>
                      <a:pt x="664" y="258"/>
                    </a:lnTo>
                    <a:lnTo>
                      <a:pt x="676" y="256"/>
                    </a:lnTo>
                    <a:lnTo>
                      <a:pt x="688" y="252"/>
                    </a:lnTo>
                    <a:lnTo>
                      <a:pt x="698" y="246"/>
                    </a:lnTo>
                    <a:lnTo>
                      <a:pt x="706" y="242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00" y="230"/>
                    </a:lnTo>
                    <a:lnTo>
                      <a:pt x="678" y="230"/>
                    </a:lnTo>
                    <a:lnTo>
                      <a:pt x="656" y="226"/>
                    </a:lnTo>
                    <a:lnTo>
                      <a:pt x="638" y="220"/>
                    </a:lnTo>
                    <a:lnTo>
                      <a:pt x="638" y="22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357564" y="5048697"/>
              <a:ext cx="571116" cy="571112"/>
              <a:chOff x="10309320" y="4780636"/>
              <a:chExt cx="279044" cy="279044"/>
            </a:xfrm>
          </p:grpSpPr>
          <p:sp>
            <p:nvSpPr>
              <p:cNvPr id="88" name="Oval 87"/>
              <p:cNvSpPr/>
              <p:nvPr userDrawn="1"/>
            </p:nvSpPr>
            <p:spPr>
              <a:xfrm>
                <a:off x="10309320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Freeform 626"/>
              <p:cNvSpPr>
                <a:spLocks noEditPoints="1"/>
              </p:cNvSpPr>
              <p:nvPr userDrawn="1"/>
            </p:nvSpPr>
            <p:spPr bwMode="auto">
              <a:xfrm>
                <a:off x="10377033" y="4848291"/>
                <a:ext cx="143618" cy="143734"/>
              </a:xfrm>
              <a:custGeom>
                <a:avLst/>
                <a:gdLst>
                  <a:gd name="T0" fmla="*/ 766 w 2492"/>
                  <a:gd name="T1" fmla="*/ 2115 h 2494"/>
                  <a:gd name="T2" fmla="*/ 1669 w 2492"/>
                  <a:gd name="T3" fmla="*/ 932 h 2494"/>
                  <a:gd name="T4" fmla="*/ 1524 w 2492"/>
                  <a:gd name="T5" fmla="*/ 957 h 2494"/>
                  <a:gd name="T6" fmla="*/ 1402 w 2492"/>
                  <a:gd name="T7" fmla="*/ 1045 h 2494"/>
                  <a:gd name="T8" fmla="*/ 1362 w 2492"/>
                  <a:gd name="T9" fmla="*/ 1094 h 2494"/>
                  <a:gd name="T10" fmla="*/ 1349 w 2492"/>
                  <a:gd name="T11" fmla="*/ 1104 h 2494"/>
                  <a:gd name="T12" fmla="*/ 1344 w 2492"/>
                  <a:gd name="T13" fmla="*/ 1005 h 2494"/>
                  <a:gd name="T14" fmla="*/ 953 w 2492"/>
                  <a:gd name="T15" fmla="*/ 2115 h 2494"/>
                  <a:gd name="T16" fmla="*/ 1346 w 2492"/>
                  <a:gd name="T17" fmla="*/ 2050 h 2494"/>
                  <a:gd name="T18" fmla="*/ 1351 w 2492"/>
                  <a:gd name="T19" fmla="*/ 1442 h 2494"/>
                  <a:gd name="T20" fmla="*/ 1381 w 2492"/>
                  <a:gd name="T21" fmla="*/ 1333 h 2494"/>
                  <a:gd name="T22" fmla="*/ 1451 w 2492"/>
                  <a:gd name="T23" fmla="*/ 1255 h 2494"/>
                  <a:gd name="T24" fmla="*/ 1551 w 2492"/>
                  <a:gd name="T25" fmla="*/ 1232 h 2494"/>
                  <a:gd name="T26" fmla="*/ 1648 w 2492"/>
                  <a:gd name="T27" fmla="*/ 1264 h 2494"/>
                  <a:gd name="T28" fmla="*/ 1704 w 2492"/>
                  <a:gd name="T29" fmla="*/ 1353 h 2494"/>
                  <a:gd name="T30" fmla="*/ 1719 w 2492"/>
                  <a:gd name="T31" fmla="*/ 1516 h 2494"/>
                  <a:gd name="T32" fmla="*/ 2110 w 2492"/>
                  <a:gd name="T33" fmla="*/ 2115 h 2494"/>
                  <a:gd name="T34" fmla="*/ 2113 w 2492"/>
                  <a:gd name="T35" fmla="*/ 1761 h 2494"/>
                  <a:gd name="T36" fmla="*/ 2099 w 2492"/>
                  <a:gd name="T37" fmla="*/ 1312 h 2494"/>
                  <a:gd name="T38" fmla="*/ 2052 w 2492"/>
                  <a:gd name="T39" fmla="*/ 1147 h 2494"/>
                  <a:gd name="T40" fmla="*/ 1963 w 2492"/>
                  <a:gd name="T41" fmla="*/ 1029 h 2494"/>
                  <a:gd name="T42" fmla="*/ 1829 w 2492"/>
                  <a:gd name="T43" fmla="*/ 956 h 2494"/>
                  <a:gd name="T44" fmla="*/ 1669 w 2492"/>
                  <a:gd name="T45" fmla="*/ 932 h 2494"/>
                  <a:gd name="T46" fmla="*/ 483 w 2492"/>
                  <a:gd name="T47" fmla="*/ 426 h 2494"/>
                  <a:gd name="T48" fmla="*/ 391 w 2492"/>
                  <a:gd name="T49" fmla="*/ 496 h 2494"/>
                  <a:gd name="T50" fmla="*/ 356 w 2492"/>
                  <a:gd name="T51" fmla="*/ 610 h 2494"/>
                  <a:gd name="T52" fmla="*/ 391 w 2492"/>
                  <a:gd name="T53" fmla="*/ 722 h 2494"/>
                  <a:gd name="T54" fmla="*/ 481 w 2492"/>
                  <a:gd name="T55" fmla="*/ 792 h 2494"/>
                  <a:gd name="T56" fmla="*/ 610 w 2492"/>
                  <a:gd name="T57" fmla="*/ 803 h 2494"/>
                  <a:gd name="T58" fmla="*/ 718 w 2492"/>
                  <a:gd name="T59" fmla="*/ 752 h 2494"/>
                  <a:gd name="T60" fmla="*/ 775 w 2492"/>
                  <a:gd name="T61" fmla="*/ 652 h 2494"/>
                  <a:gd name="T62" fmla="*/ 764 w 2492"/>
                  <a:gd name="T63" fmla="*/ 531 h 2494"/>
                  <a:gd name="T64" fmla="*/ 690 w 2492"/>
                  <a:gd name="T65" fmla="*/ 443 h 2494"/>
                  <a:gd name="T66" fmla="*/ 569 w 2492"/>
                  <a:gd name="T67" fmla="*/ 412 h 2494"/>
                  <a:gd name="T68" fmla="*/ 2071 w 2492"/>
                  <a:gd name="T69" fmla="*/ 3 h 2494"/>
                  <a:gd name="T70" fmla="*/ 2144 w 2492"/>
                  <a:gd name="T71" fmla="*/ 20 h 2494"/>
                  <a:gd name="T72" fmla="*/ 2296 w 2492"/>
                  <a:gd name="T73" fmla="*/ 90 h 2494"/>
                  <a:gd name="T74" fmla="*/ 2409 w 2492"/>
                  <a:gd name="T75" fmla="*/ 211 h 2494"/>
                  <a:gd name="T76" fmla="*/ 2468 w 2492"/>
                  <a:gd name="T77" fmla="*/ 345 h 2494"/>
                  <a:gd name="T78" fmla="*/ 2492 w 2492"/>
                  <a:gd name="T79" fmla="*/ 2064 h 2494"/>
                  <a:gd name="T80" fmla="*/ 2482 w 2492"/>
                  <a:gd name="T81" fmla="*/ 2087 h 2494"/>
                  <a:gd name="T82" fmla="*/ 2430 w 2492"/>
                  <a:gd name="T83" fmla="*/ 2252 h 2494"/>
                  <a:gd name="T84" fmla="*/ 2326 w 2492"/>
                  <a:gd name="T85" fmla="*/ 2379 h 2494"/>
                  <a:gd name="T86" fmla="*/ 2188 w 2492"/>
                  <a:gd name="T87" fmla="*/ 2457 h 2494"/>
                  <a:gd name="T88" fmla="*/ 2063 w 2492"/>
                  <a:gd name="T89" fmla="*/ 2494 h 2494"/>
                  <a:gd name="T90" fmla="*/ 413 w 2492"/>
                  <a:gd name="T91" fmla="*/ 2488 h 2494"/>
                  <a:gd name="T92" fmla="*/ 292 w 2492"/>
                  <a:gd name="T93" fmla="*/ 2456 h 2494"/>
                  <a:gd name="T94" fmla="*/ 153 w 2492"/>
                  <a:gd name="T95" fmla="*/ 2368 h 2494"/>
                  <a:gd name="T96" fmla="*/ 52 w 2492"/>
                  <a:gd name="T97" fmla="*/ 2230 h 2494"/>
                  <a:gd name="T98" fmla="*/ 11 w 2492"/>
                  <a:gd name="T99" fmla="*/ 2107 h 2494"/>
                  <a:gd name="T100" fmla="*/ 3 w 2492"/>
                  <a:gd name="T101" fmla="*/ 421 h 2494"/>
                  <a:gd name="T102" fmla="*/ 19 w 2492"/>
                  <a:gd name="T103" fmla="*/ 348 h 2494"/>
                  <a:gd name="T104" fmla="*/ 89 w 2492"/>
                  <a:gd name="T105" fmla="*/ 195 h 2494"/>
                  <a:gd name="T106" fmla="*/ 211 w 2492"/>
                  <a:gd name="T107" fmla="*/ 81 h 2494"/>
                  <a:gd name="T108" fmla="*/ 345 w 2492"/>
                  <a:gd name="T109" fmla="*/ 23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92" h="2494">
                    <a:moveTo>
                      <a:pt x="383" y="959"/>
                    </a:moveTo>
                    <a:lnTo>
                      <a:pt x="383" y="2115"/>
                    </a:lnTo>
                    <a:lnTo>
                      <a:pt x="766" y="2115"/>
                    </a:lnTo>
                    <a:lnTo>
                      <a:pt x="766" y="959"/>
                    </a:lnTo>
                    <a:lnTo>
                      <a:pt x="383" y="959"/>
                    </a:lnTo>
                    <a:close/>
                    <a:moveTo>
                      <a:pt x="1669" y="932"/>
                    </a:moveTo>
                    <a:lnTo>
                      <a:pt x="1619" y="935"/>
                    </a:lnTo>
                    <a:lnTo>
                      <a:pt x="1570" y="943"/>
                    </a:lnTo>
                    <a:lnTo>
                      <a:pt x="1524" y="957"/>
                    </a:lnTo>
                    <a:lnTo>
                      <a:pt x="1481" y="980"/>
                    </a:lnTo>
                    <a:lnTo>
                      <a:pt x="1440" y="1008"/>
                    </a:lnTo>
                    <a:lnTo>
                      <a:pt x="1402" y="1045"/>
                    </a:lnTo>
                    <a:lnTo>
                      <a:pt x="1367" y="1089"/>
                    </a:lnTo>
                    <a:lnTo>
                      <a:pt x="1363" y="1091"/>
                    </a:lnTo>
                    <a:lnTo>
                      <a:pt x="1362" y="1094"/>
                    </a:lnTo>
                    <a:lnTo>
                      <a:pt x="1359" y="1096"/>
                    </a:lnTo>
                    <a:lnTo>
                      <a:pt x="1355" y="1100"/>
                    </a:lnTo>
                    <a:lnTo>
                      <a:pt x="1349" y="1104"/>
                    </a:lnTo>
                    <a:lnTo>
                      <a:pt x="1344" y="1110"/>
                    </a:lnTo>
                    <a:lnTo>
                      <a:pt x="1344" y="1056"/>
                    </a:lnTo>
                    <a:lnTo>
                      <a:pt x="1344" y="1005"/>
                    </a:lnTo>
                    <a:lnTo>
                      <a:pt x="1344" y="959"/>
                    </a:lnTo>
                    <a:lnTo>
                      <a:pt x="953" y="959"/>
                    </a:lnTo>
                    <a:lnTo>
                      <a:pt x="953" y="2115"/>
                    </a:lnTo>
                    <a:lnTo>
                      <a:pt x="1346" y="2115"/>
                    </a:lnTo>
                    <a:lnTo>
                      <a:pt x="1346" y="2080"/>
                    </a:lnTo>
                    <a:lnTo>
                      <a:pt x="1346" y="2050"/>
                    </a:lnTo>
                    <a:lnTo>
                      <a:pt x="1346" y="1765"/>
                    </a:lnTo>
                    <a:lnTo>
                      <a:pt x="1348" y="1481"/>
                    </a:lnTo>
                    <a:lnTo>
                      <a:pt x="1351" y="1442"/>
                    </a:lnTo>
                    <a:lnTo>
                      <a:pt x="1357" y="1404"/>
                    </a:lnTo>
                    <a:lnTo>
                      <a:pt x="1367" y="1368"/>
                    </a:lnTo>
                    <a:lnTo>
                      <a:pt x="1381" y="1333"/>
                    </a:lnTo>
                    <a:lnTo>
                      <a:pt x="1400" y="1301"/>
                    </a:lnTo>
                    <a:lnTo>
                      <a:pt x="1424" y="1275"/>
                    </a:lnTo>
                    <a:lnTo>
                      <a:pt x="1451" y="1255"/>
                    </a:lnTo>
                    <a:lnTo>
                      <a:pt x="1481" y="1242"/>
                    </a:lnTo>
                    <a:lnTo>
                      <a:pt x="1514" y="1234"/>
                    </a:lnTo>
                    <a:lnTo>
                      <a:pt x="1551" y="1232"/>
                    </a:lnTo>
                    <a:lnTo>
                      <a:pt x="1589" y="1237"/>
                    </a:lnTo>
                    <a:lnTo>
                      <a:pt x="1621" y="1247"/>
                    </a:lnTo>
                    <a:lnTo>
                      <a:pt x="1648" y="1264"/>
                    </a:lnTo>
                    <a:lnTo>
                      <a:pt x="1672" y="1288"/>
                    </a:lnTo>
                    <a:lnTo>
                      <a:pt x="1689" y="1317"/>
                    </a:lnTo>
                    <a:lnTo>
                      <a:pt x="1704" y="1353"/>
                    </a:lnTo>
                    <a:lnTo>
                      <a:pt x="1711" y="1395"/>
                    </a:lnTo>
                    <a:lnTo>
                      <a:pt x="1718" y="1455"/>
                    </a:lnTo>
                    <a:lnTo>
                      <a:pt x="1719" y="1516"/>
                    </a:lnTo>
                    <a:lnTo>
                      <a:pt x="1721" y="2061"/>
                    </a:lnTo>
                    <a:lnTo>
                      <a:pt x="1721" y="2115"/>
                    </a:lnTo>
                    <a:lnTo>
                      <a:pt x="2110" y="2115"/>
                    </a:lnTo>
                    <a:lnTo>
                      <a:pt x="2112" y="2096"/>
                    </a:lnTo>
                    <a:lnTo>
                      <a:pt x="2112" y="2079"/>
                    </a:lnTo>
                    <a:lnTo>
                      <a:pt x="2113" y="1761"/>
                    </a:lnTo>
                    <a:lnTo>
                      <a:pt x="2112" y="1441"/>
                    </a:lnTo>
                    <a:lnTo>
                      <a:pt x="2109" y="1377"/>
                    </a:lnTo>
                    <a:lnTo>
                      <a:pt x="2099" y="1312"/>
                    </a:lnTo>
                    <a:lnTo>
                      <a:pt x="2086" y="1250"/>
                    </a:lnTo>
                    <a:lnTo>
                      <a:pt x="2072" y="1196"/>
                    </a:lnTo>
                    <a:lnTo>
                      <a:pt x="2052" y="1147"/>
                    </a:lnTo>
                    <a:lnTo>
                      <a:pt x="2026" y="1102"/>
                    </a:lnTo>
                    <a:lnTo>
                      <a:pt x="1996" y="1062"/>
                    </a:lnTo>
                    <a:lnTo>
                      <a:pt x="1963" y="1029"/>
                    </a:lnTo>
                    <a:lnTo>
                      <a:pt x="1923" y="999"/>
                    </a:lnTo>
                    <a:lnTo>
                      <a:pt x="1878" y="975"/>
                    </a:lnTo>
                    <a:lnTo>
                      <a:pt x="1829" y="956"/>
                    </a:lnTo>
                    <a:lnTo>
                      <a:pt x="1773" y="943"/>
                    </a:lnTo>
                    <a:lnTo>
                      <a:pt x="1721" y="935"/>
                    </a:lnTo>
                    <a:lnTo>
                      <a:pt x="1669" y="932"/>
                    </a:lnTo>
                    <a:close/>
                    <a:moveTo>
                      <a:pt x="569" y="412"/>
                    </a:moveTo>
                    <a:lnTo>
                      <a:pt x="524" y="415"/>
                    </a:lnTo>
                    <a:lnTo>
                      <a:pt x="483" y="426"/>
                    </a:lnTo>
                    <a:lnTo>
                      <a:pt x="447" y="443"/>
                    </a:lnTo>
                    <a:lnTo>
                      <a:pt x="416" y="467"/>
                    </a:lnTo>
                    <a:lnTo>
                      <a:pt x="391" y="496"/>
                    </a:lnTo>
                    <a:lnTo>
                      <a:pt x="372" y="531"/>
                    </a:lnTo>
                    <a:lnTo>
                      <a:pt x="361" y="569"/>
                    </a:lnTo>
                    <a:lnTo>
                      <a:pt x="356" y="610"/>
                    </a:lnTo>
                    <a:lnTo>
                      <a:pt x="361" y="652"/>
                    </a:lnTo>
                    <a:lnTo>
                      <a:pt x="372" y="688"/>
                    </a:lnTo>
                    <a:lnTo>
                      <a:pt x="391" y="722"/>
                    </a:lnTo>
                    <a:lnTo>
                      <a:pt x="415" y="750"/>
                    </a:lnTo>
                    <a:lnTo>
                      <a:pt x="447" y="774"/>
                    </a:lnTo>
                    <a:lnTo>
                      <a:pt x="481" y="792"/>
                    </a:lnTo>
                    <a:lnTo>
                      <a:pt x="521" y="803"/>
                    </a:lnTo>
                    <a:lnTo>
                      <a:pt x="566" y="808"/>
                    </a:lnTo>
                    <a:lnTo>
                      <a:pt x="610" y="803"/>
                    </a:lnTo>
                    <a:lnTo>
                      <a:pt x="652" y="793"/>
                    </a:lnTo>
                    <a:lnTo>
                      <a:pt x="688" y="776"/>
                    </a:lnTo>
                    <a:lnTo>
                      <a:pt x="718" y="752"/>
                    </a:lnTo>
                    <a:lnTo>
                      <a:pt x="745" y="723"/>
                    </a:lnTo>
                    <a:lnTo>
                      <a:pt x="764" y="690"/>
                    </a:lnTo>
                    <a:lnTo>
                      <a:pt x="775" y="652"/>
                    </a:lnTo>
                    <a:lnTo>
                      <a:pt x="780" y="610"/>
                    </a:lnTo>
                    <a:lnTo>
                      <a:pt x="775" y="569"/>
                    </a:lnTo>
                    <a:lnTo>
                      <a:pt x="764" y="531"/>
                    </a:lnTo>
                    <a:lnTo>
                      <a:pt x="745" y="496"/>
                    </a:lnTo>
                    <a:lnTo>
                      <a:pt x="721" y="467"/>
                    </a:lnTo>
                    <a:lnTo>
                      <a:pt x="690" y="443"/>
                    </a:lnTo>
                    <a:lnTo>
                      <a:pt x="653" y="426"/>
                    </a:lnTo>
                    <a:lnTo>
                      <a:pt x="613" y="415"/>
                    </a:lnTo>
                    <a:lnTo>
                      <a:pt x="569" y="412"/>
                    </a:lnTo>
                    <a:close/>
                    <a:moveTo>
                      <a:pt x="427" y="0"/>
                    </a:moveTo>
                    <a:lnTo>
                      <a:pt x="2063" y="0"/>
                    </a:lnTo>
                    <a:lnTo>
                      <a:pt x="2071" y="3"/>
                    </a:lnTo>
                    <a:lnTo>
                      <a:pt x="2077" y="6"/>
                    </a:lnTo>
                    <a:lnTo>
                      <a:pt x="2085" y="9"/>
                    </a:lnTo>
                    <a:lnTo>
                      <a:pt x="2144" y="20"/>
                    </a:lnTo>
                    <a:lnTo>
                      <a:pt x="2199" y="38"/>
                    </a:lnTo>
                    <a:lnTo>
                      <a:pt x="2250" y="60"/>
                    </a:lnTo>
                    <a:lnTo>
                      <a:pt x="2296" y="90"/>
                    </a:lnTo>
                    <a:lnTo>
                      <a:pt x="2338" y="125"/>
                    </a:lnTo>
                    <a:lnTo>
                      <a:pt x="2376" y="165"/>
                    </a:lnTo>
                    <a:lnTo>
                      <a:pt x="2409" y="211"/>
                    </a:lnTo>
                    <a:lnTo>
                      <a:pt x="2439" y="264"/>
                    </a:lnTo>
                    <a:lnTo>
                      <a:pt x="2455" y="303"/>
                    </a:lnTo>
                    <a:lnTo>
                      <a:pt x="2468" y="345"/>
                    </a:lnTo>
                    <a:lnTo>
                      <a:pt x="2479" y="386"/>
                    </a:lnTo>
                    <a:lnTo>
                      <a:pt x="2492" y="429"/>
                    </a:lnTo>
                    <a:lnTo>
                      <a:pt x="2492" y="2064"/>
                    </a:lnTo>
                    <a:lnTo>
                      <a:pt x="2487" y="2072"/>
                    </a:lnTo>
                    <a:lnTo>
                      <a:pt x="2485" y="2080"/>
                    </a:lnTo>
                    <a:lnTo>
                      <a:pt x="2482" y="2087"/>
                    </a:lnTo>
                    <a:lnTo>
                      <a:pt x="2471" y="2146"/>
                    </a:lnTo>
                    <a:lnTo>
                      <a:pt x="2454" y="2201"/>
                    </a:lnTo>
                    <a:lnTo>
                      <a:pt x="2430" y="2252"/>
                    </a:lnTo>
                    <a:lnTo>
                      <a:pt x="2401" y="2298"/>
                    </a:lnTo>
                    <a:lnTo>
                      <a:pt x="2366" y="2341"/>
                    </a:lnTo>
                    <a:lnTo>
                      <a:pt x="2326" y="2379"/>
                    </a:lnTo>
                    <a:lnTo>
                      <a:pt x="2279" y="2413"/>
                    </a:lnTo>
                    <a:lnTo>
                      <a:pt x="2228" y="2442"/>
                    </a:lnTo>
                    <a:lnTo>
                      <a:pt x="2188" y="2457"/>
                    </a:lnTo>
                    <a:lnTo>
                      <a:pt x="2147" y="2470"/>
                    </a:lnTo>
                    <a:lnTo>
                      <a:pt x="2104" y="2481"/>
                    </a:lnTo>
                    <a:lnTo>
                      <a:pt x="2063" y="2494"/>
                    </a:lnTo>
                    <a:lnTo>
                      <a:pt x="427" y="2494"/>
                    </a:lnTo>
                    <a:lnTo>
                      <a:pt x="421" y="2491"/>
                    </a:lnTo>
                    <a:lnTo>
                      <a:pt x="413" y="2488"/>
                    </a:lnTo>
                    <a:lnTo>
                      <a:pt x="405" y="2486"/>
                    </a:lnTo>
                    <a:lnTo>
                      <a:pt x="346" y="2473"/>
                    </a:lnTo>
                    <a:lnTo>
                      <a:pt x="292" y="2456"/>
                    </a:lnTo>
                    <a:lnTo>
                      <a:pt x="242" y="2434"/>
                    </a:lnTo>
                    <a:lnTo>
                      <a:pt x="195" y="2403"/>
                    </a:lnTo>
                    <a:lnTo>
                      <a:pt x="153" y="2368"/>
                    </a:lnTo>
                    <a:lnTo>
                      <a:pt x="114" y="2329"/>
                    </a:lnTo>
                    <a:lnTo>
                      <a:pt x="81" y="2282"/>
                    </a:lnTo>
                    <a:lnTo>
                      <a:pt x="52" y="2230"/>
                    </a:lnTo>
                    <a:lnTo>
                      <a:pt x="35" y="2190"/>
                    </a:lnTo>
                    <a:lnTo>
                      <a:pt x="22" y="2149"/>
                    </a:lnTo>
                    <a:lnTo>
                      <a:pt x="11" y="2107"/>
                    </a:lnTo>
                    <a:lnTo>
                      <a:pt x="0" y="2064"/>
                    </a:lnTo>
                    <a:lnTo>
                      <a:pt x="0" y="429"/>
                    </a:lnTo>
                    <a:lnTo>
                      <a:pt x="3" y="421"/>
                    </a:lnTo>
                    <a:lnTo>
                      <a:pt x="6" y="413"/>
                    </a:lnTo>
                    <a:lnTo>
                      <a:pt x="8" y="407"/>
                    </a:lnTo>
                    <a:lnTo>
                      <a:pt x="19" y="348"/>
                    </a:lnTo>
                    <a:lnTo>
                      <a:pt x="37" y="292"/>
                    </a:lnTo>
                    <a:lnTo>
                      <a:pt x="60" y="241"/>
                    </a:lnTo>
                    <a:lnTo>
                      <a:pt x="89" y="195"/>
                    </a:lnTo>
                    <a:lnTo>
                      <a:pt x="124" y="152"/>
                    </a:lnTo>
                    <a:lnTo>
                      <a:pt x="165" y="114"/>
                    </a:lnTo>
                    <a:lnTo>
                      <a:pt x="211" y="81"/>
                    </a:lnTo>
                    <a:lnTo>
                      <a:pt x="264" y="52"/>
                    </a:lnTo>
                    <a:lnTo>
                      <a:pt x="304" y="36"/>
                    </a:lnTo>
                    <a:lnTo>
                      <a:pt x="345" y="23"/>
                    </a:lnTo>
                    <a:lnTo>
                      <a:pt x="386" y="1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>
              <a:off x="8620286" y="5048697"/>
              <a:ext cx="571116" cy="571112"/>
              <a:chOff x="8081746" y="5155194"/>
              <a:chExt cx="358117" cy="358117"/>
            </a:xfrm>
          </p:grpSpPr>
          <p:sp>
            <p:nvSpPr>
              <p:cNvPr id="86" name="Oval 85"/>
              <p:cNvSpPr/>
              <p:nvPr userDrawn="1"/>
            </p:nvSpPr>
            <p:spPr>
              <a:xfrm>
                <a:off x="8081746" y="5155194"/>
                <a:ext cx="358117" cy="358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 userDrawn="1"/>
            </p:nvSpPr>
            <p:spPr bwMode="auto">
              <a:xfrm>
                <a:off x="8171870" y="5243997"/>
                <a:ext cx="177867" cy="180512"/>
              </a:xfrm>
              <a:custGeom>
                <a:avLst/>
                <a:gdLst>
                  <a:gd name="T0" fmla="*/ 898 w 3629"/>
                  <a:gd name="T1" fmla="*/ 2249 h 3684"/>
                  <a:gd name="T2" fmla="*/ 767 w 3629"/>
                  <a:gd name="T3" fmla="*/ 2423 h 3684"/>
                  <a:gd name="T4" fmla="*/ 784 w 3629"/>
                  <a:gd name="T5" fmla="*/ 2649 h 3684"/>
                  <a:gd name="T6" fmla="*/ 936 w 3629"/>
                  <a:gd name="T7" fmla="*/ 2802 h 3684"/>
                  <a:gd name="T8" fmla="*/ 2596 w 3629"/>
                  <a:gd name="T9" fmla="*/ 2828 h 3684"/>
                  <a:gd name="T10" fmla="*/ 2787 w 3629"/>
                  <a:gd name="T11" fmla="*/ 2722 h 3684"/>
                  <a:gd name="T12" fmla="*/ 2865 w 3629"/>
                  <a:gd name="T13" fmla="*/ 2515 h 3684"/>
                  <a:gd name="T14" fmla="*/ 2787 w 3629"/>
                  <a:gd name="T15" fmla="*/ 2307 h 3684"/>
                  <a:gd name="T16" fmla="*/ 2596 w 3629"/>
                  <a:gd name="T17" fmla="*/ 2201 h 3684"/>
                  <a:gd name="T18" fmla="*/ 1112 w 3629"/>
                  <a:gd name="T19" fmla="*/ 750 h 3684"/>
                  <a:gd name="T20" fmla="*/ 918 w 3629"/>
                  <a:gd name="T21" fmla="*/ 853 h 3684"/>
                  <a:gd name="T22" fmla="*/ 838 w 3629"/>
                  <a:gd name="T23" fmla="*/ 1059 h 3684"/>
                  <a:gd name="T24" fmla="*/ 913 w 3629"/>
                  <a:gd name="T25" fmla="*/ 1268 h 3684"/>
                  <a:gd name="T26" fmla="*/ 1102 w 3629"/>
                  <a:gd name="T27" fmla="*/ 1377 h 3684"/>
                  <a:gd name="T28" fmla="*/ 1208 w 3629"/>
                  <a:gd name="T29" fmla="*/ 1380 h 3684"/>
                  <a:gd name="T30" fmla="*/ 1401 w 3629"/>
                  <a:gd name="T31" fmla="*/ 1380 h 3684"/>
                  <a:gd name="T32" fmla="*/ 1640 w 3629"/>
                  <a:gd name="T33" fmla="*/ 1380 h 3684"/>
                  <a:gd name="T34" fmla="*/ 1833 w 3629"/>
                  <a:gd name="T35" fmla="*/ 1380 h 3684"/>
                  <a:gd name="T36" fmla="*/ 1935 w 3629"/>
                  <a:gd name="T37" fmla="*/ 1378 h 3684"/>
                  <a:gd name="T38" fmla="*/ 2115 w 3629"/>
                  <a:gd name="T39" fmla="*/ 1295 h 3684"/>
                  <a:gd name="T40" fmla="*/ 2205 w 3629"/>
                  <a:gd name="T41" fmla="*/ 1123 h 3684"/>
                  <a:gd name="T42" fmla="*/ 2168 w 3629"/>
                  <a:gd name="T43" fmla="*/ 917 h 3684"/>
                  <a:gd name="T44" fmla="*/ 2021 w 3629"/>
                  <a:gd name="T45" fmla="*/ 775 h 3684"/>
                  <a:gd name="T46" fmla="*/ 1954 w 3629"/>
                  <a:gd name="T47" fmla="*/ 0 h 3684"/>
                  <a:gd name="T48" fmla="*/ 2281 w 3629"/>
                  <a:gd name="T49" fmla="*/ 54 h 3684"/>
                  <a:gd name="T50" fmla="*/ 2608 w 3629"/>
                  <a:gd name="T51" fmla="*/ 232 h 3684"/>
                  <a:gd name="T52" fmla="*/ 2834 w 3629"/>
                  <a:gd name="T53" fmla="*/ 513 h 3684"/>
                  <a:gd name="T54" fmla="*/ 2936 w 3629"/>
                  <a:gd name="T55" fmla="*/ 880 h 3684"/>
                  <a:gd name="T56" fmla="*/ 2938 w 3629"/>
                  <a:gd name="T57" fmla="*/ 1273 h 3684"/>
                  <a:gd name="T58" fmla="*/ 3050 w 3629"/>
                  <a:gd name="T59" fmla="*/ 1427 h 3684"/>
                  <a:gd name="T60" fmla="*/ 3285 w 3629"/>
                  <a:gd name="T61" fmla="*/ 1490 h 3684"/>
                  <a:gd name="T62" fmla="*/ 3490 w 3629"/>
                  <a:gd name="T63" fmla="*/ 1652 h 3684"/>
                  <a:gd name="T64" fmla="*/ 3603 w 3629"/>
                  <a:gd name="T65" fmla="*/ 1910 h 3684"/>
                  <a:gd name="T66" fmla="*/ 3627 w 3629"/>
                  <a:gd name="T67" fmla="*/ 2225 h 3684"/>
                  <a:gd name="T68" fmla="*/ 3628 w 3629"/>
                  <a:gd name="T69" fmla="*/ 2393 h 3684"/>
                  <a:gd name="T70" fmla="*/ 3629 w 3629"/>
                  <a:gd name="T71" fmla="*/ 2493 h 3684"/>
                  <a:gd name="T72" fmla="*/ 3583 w 3629"/>
                  <a:gd name="T73" fmla="*/ 2861 h 3684"/>
                  <a:gd name="T74" fmla="*/ 3414 w 3629"/>
                  <a:gd name="T75" fmla="*/ 3236 h 3684"/>
                  <a:gd name="T76" fmla="*/ 3129 w 3629"/>
                  <a:gd name="T77" fmla="*/ 3508 h 3684"/>
                  <a:gd name="T78" fmla="*/ 2749 w 3629"/>
                  <a:gd name="T79" fmla="*/ 3657 h 3684"/>
                  <a:gd name="T80" fmla="*/ 1134 w 3629"/>
                  <a:gd name="T81" fmla="*/ 3684 h 3684"/>
                  <a:gd name="T82" fmla="*/ 705 w 3629"/>
                  <a:gd name="T83" fmla="*/ 3629 h 3684"/>
                  <a:gd name="T84" fmla="*/ 370 w 3629"/>
                  <a:gd name="T85" fmla="*/ 3462 h 3684"/>
                  <a:gd name="T86" fmla="*/ 138 w 3629"/>
                  <a:gd name="T87" fmla="*/ 3191 h 3684"/>
                  <a:gd name="T88" fmla="*/ 24 w 3629"/>
                  <a:gd name="T89" fmla="*/ 2830 h 3684"/>
                  <a:gd name="T90" fmla="*/ 0 w 3629"/>
                  <a:gd name="T91" fmla="*/ 2426 h 3684"/>
                  <a:gd name="T92" fmla="*/ 28 w 3629"/>
                  <a:gd name="T93" fmla="*/ 780 h 3684"/>
                  <a:gd name="T94" fmla="*/ 131 w 3629"/>
                  <a:gd name="T95" fmla="*/ 512 h 3684"/>
                  <a:gd name="T96" fmla="*/ 262 w 3629"/>
                  <a:gd name="T97" fmla="*/ 328 h 3684"/>
                  <a:gd name="T98" fmla="*/ 524 w 3629"/>
                  <a:gd name="T99" fmla="*/ 122 h 3684"/>
                  <a:gd name="T100" fmla="*/ 902 w 3629"/>
                  <a:gd name="T101" fmla="*/ 11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29" h="3684">
                    <a:moveTo>
                      <a:pt x="1070" y="2198"/>
                    </a:moveTo>
                    <a:lnTo>
                      <a:pt x="1024" y="2201"/>
                    </a:lnTo>
                    <a:lnTo>
                      <a:pt x="978" y="2212"/>
                    </a:lnTo>
                    <a:lnTo>
                      <a:pt x="936" y="2228"/>
                    </a:lnTo>
                    <a:lnTo>
                      <a:pt x="898" y="2249"/>
                    </a:lnTo>
                    <a:lnTo>
                      <a:pt x="863" y="2275"/>
                    </a:lnTo>
                    <a:lnTo>
                      <a:pt x="831" y="2307"/>
                    </a:lnTo>
                    <a:lnTo>
                      <a:pt x="805" y="2342"/>
                    </a:lnTo>
                    <a:lnTo>
                      <a:pt x="784" y="2381"/>
                    </a:lnTo>
                    <a:lnTo>
                      <a:pt x="767" y="2423"/>
                    </a:lnTo>
                    <a:lnTo>
                      <a:pt x="758" y="2468"/>
                    </a:lnTo>
                    <a:lnTo>
                      <a:pt x="754" y="2515"/>
                    </a:lnTo>
                    <a:lnTo>
                      <a:pt x="758" y="2561"/>
                    </a:lnTo>
                    <a:lnTo>
                      <a:pt x="767" y="2607"/>
                    </a:lnTo>
                    <a:lnTo>
                      <a:pt x="784" y="2649"/>
                    </a:lnTo>
                    <a:lnTo>
                      <a:pt x="805" y="2687"/>
                    </a:lnTo>
                    <a:lnTo>
                      <a:pt x="831" y="2722"/>
                    </a:lnTo>
                    <a:lnTo>
                      <a:pt x="863" y="2754"/>
                    </a:lnTo>
                    <a:lnTo>
                      <a:pt x="898" y="2780"/>
                    </a:lnTo>
                    <a:lnTo>
                      <a:pt x="936" y="2802"/>
                    </a:lnTo>
                    <a:lnTo>
                      <a:pt x="978" y="2818"/>
                    </a:lnTo>
                    <a:lnTo>
                      <a:pt x="1024" y="2828"/>
                    </a:lnTo>
                    <a:lnTo>
                      <a:pt x="1070" y="2831"/>
                    </a:lnTo>
                    <a:lnTo>
                      <a:pt x="2549" y="2831"/>
                    </a:lnTo>
                    <a:lnTo>
                      <a:pt x="2596" y="2828"/>
                    </a:lnTo>
                    <a:lnTo>
                      <a:pt x="2640" y="2818"/>
                    </a:lnTo>
                    <a:lnTo>
                      <a:pt x="2681" y="2802"/>
                    </a:lnTo>
                    <a:lnTo>
                      <a:pt x="2721" y="2780"/>
                    </a:lnTo>
                    <a:lnTo>
                      <a:pt x="2756" y="2754"/>
                    </a:lnTo>
                    <a:lnTo>
                      <a:pt x="2787" y="2722"/>
                    </a:lnTo>
                    <a:lnTo>
                      <a:pt x="2814" y="2687"/>
                    </a:lnTo>
                    <a:lnTo>
                      <a:pt x="2835" y="2649"/>
                    </a:lnTo>
                    <a:lnTo>
                      <a:pt x="2851" y="2607"/>
                    </a:lnTo>
                    <a:lnTo>
                      <a:pt x="2861" y="2561"/>
                    </a:lnTo>
                    <a:lnTo>
                      <a:pt x="2865" y="2515"/>
                    </a:lnTo>
                    <a:lnTo>
                      <a:pt x="2861" y="2468"/>
                    </a:lnTo>
                    <a:lnTo>
                      <a:pt x="2851" y="2423"/>
                    </a:lnTo>
                    <a:lnTo>
                      <a:pt x="2835" y="2381"/>
                    </a:lnTo>
                    <a:lnTo>
                      <a:pt x="2814" y="2342"/>
                    </a:lnTo>
                    <a:lnTo>
                      <a:pt x="2787" y="2307"/>
                    </a:lnTo>
                    <a:lnTo>
                      <a:pt x="2756" y="2275"/>
                    </a:lnTo>
                    <a:lnTo>
                      <a:pt x="2721" y="2249"/>
                    </a:lnTo>
                    <a:lnTo>
                      <a:pt x="2681" y="2228"/>
                    </a:lnTo>
                    <a:lnTo>
                      <a:pt x="2640" y="2212"/>
                    </a:lnTo>
                    <a:lnTo>
                      <a:pt x="2596" y="2201"/>
                    </a:lnTo>
                    <a:lnTo>
                      <a:pt x="2549" y="2198"/>
                    </a:lnTo>
                    <a:lnTo>
                      <a:pt x="1070" y="2198"/>
                    </a:lnTo>
                    <a:close/>
                    <a:moveTo>
                      <a:pt x="1898" y="746"/>
                    </a:moveTo>
                    <a:lnTo>
                      <a:pt x="1158" y="747"/>
                    </a:lnTo>
                    <a:lnTo>
                      <a:pt x="1112" y="750"/>
                    </a:lnTo>
                    <a:lnTo>
                      <a:pt x="1068" y="759"/>
                    </a:lnTo>
                    <a:lnTo>
                      <a:pt x="1025" y="775"/>
                    </a:lnTo>
                    <a:lnTo>
                      <a:pt x="986" y="796"/>
                    </a:lnTo>
                    <a:lnTo>
                      <a:pt x="950" y="822"/>
                    </a:lnTo>
                    <a:lnTo>
                      <a:pt x="918" y="853"/>
                    </a:lnTo>
                    <a:lnTo>
                      <a:pt x="891" y="888"/>
                    </a:lnTo>
                    <a:lnTo>
                      <a:pt x="870" y="926"/>
                    </a:lnTo>
                    <a:lnTo>
                      <a:pt x="853" y="967"/>
                    </a:lnTo>
                    <a:lnTo>
                      <a:pt x="843" y="1012"/>
                    </a:lnTo>
                    <a:lnTo>
                      <a:pt x="838" y="1059"/>
                    </a:lnTo>
                    <a:lnTo>
                      <a:pt x="840" y="1106"/>
                    </a:lnTo>
                    <a:lnTo>
                      <a:pt x="850" y="1151"/>
                    </a:lnTo>
                    <a:lnTo>
                      <a:pt x="865" y="1193"/>
                    </a:lnTo>
                    <a:lnTo>
                      <a:pt x="887" y="1231"/>
                    </a:lnTo>
                    <a:lnTo>
                      <a:pt x="913" y="1268"/>
                    </a:lnTo>
                    <a:lnTo>
                      <a:pt x="943" y="1300"/>
                    </a:lnTo>
                    <a:lnTo>
                      <a:pt x="977" y="1327"/>
                    </a:lnTo>
                    <a:lnTo>
                      <a:pt x="1016" y="1348"/>
                    </a:lnTo>
                    <a:lnTo>
                      <a:pt x="1057" y="1365"/>
                    </a:lnTo>
                    <a:lnTo>
                      <a:pt x="1102" y="1377"/>
                    </a:lnTo>
                    <a:lnTo>
                      <a:pt x="1149" y="1380"/>
                    </a:lnTo>
                    <a:lnTo>
                      <a:pt x="1152" y="1380"/>
                    </a:lnTo>
                    <a:lnTo>
                      <a:pt x="1165" y="1380"/>
                    </a:lnTo>
                    <a:lnTo>
                      <a:pt x="1183" y="1380"/>
                    </a:lnTo>
                    <a:lnTo>
                      <a:pt x="1208" y="1380"/>
                    </a:lnTo>
                    <a:lnTo>
                      <a:pt x="1238" y="1380"/>
                    </a:lnTo>
                    <a:lnTo>
                      <a:pt x="1273" y="1380"/>
                    </a:lnTo>
                    <a:lnTo>
                      <a:pt x="1313" y="1380"/>
                    </a:lnTo>
                    <a:lnTo>
                      <a:pt x="1356" y="1380"/>
                    </a:lnTo>
                    <a:lnTo>
                      <a:pt x="1401" y="1380"/>
                    </a:lnTo>
                    <a:lnTo>
                      <a:pt x="1448" y="1380"/>
                    </a:lnTo>
                    <a:lnTo>
                      <a:pt x="1496" y="1380"/>
                    </a:lnTo>
                    <a:lnTo>
                      <a:pt x="1545" y="1380"/>
                    </a:lnTo>
                    <a:lnTo>
                      <a:pt x="1592" y="1380"/>
                    </a:lnTo>
                    <a:lnTo>
                      <a:pt x="1640" y="1380"/>
                    </a:lnTo>
                    <a:lnTo>
                      <a:pt x="1685" y="1380"/>
                    </a:lnTo>
                    <a:lnTo>
                      <a:pt x="1728" y="1380"/>
                    </a:lnTo>
                    <a:lnTo>
                      <a:pt x="1767" y="1380"/>
                    </a:lnTo>
                    <a:lnTo>
                      <a:pt x="1803" y="1380"/>
                    </a:lnTo>
                    <a:lnTo>
                      <a:pt x="1833" y="1380"/>
                    </a:lnTo>
                    <a:lnTo>
                      <a:pt x="1858" y="1380"/>
                    </a:lnTo>
                    <a:lnTo>
                      <a:pt x="1877" y="1380"/>
                    </a:lnTo>
                    <a:lnTo>
                      <a:pt x="1889" y="1380"/>
                    </a:lnTo>
                    <a:lnTo>
                      <a:pt x="1893" y="1380"/>
                    </a:lnTo>
                    <a:lnTo>
                      <a:pt x="1935" y="1378"/>
                    </a:lnTo>
                    <a:lnTo>
                      <a:pt x="1976" y="1370"/>
                    </a:lnTo>
                    <a:lnTo>
                      <a:pt x="2014" y="1357"/>
                    </a:lnTo>
                    <a:lnTo>
                      <a:pt x="2050" y="1340"/>
                    </a:lnTo>
                    <a:lnTo>
                      <a:pt x="2084" y="1320"/>
                    </a:lnTo>
                    <a:lnTo>
                      <a:pt x="2115" y="1295"/>
                    </a:lnTo>
                    <a:lnTo>
                      <a:pt x="2141" y="1267"/>
                    </a:lnTo>
                    <a:lnTo>
                      <a:pt x="2164" y="1235"/>
                    </a:lnTo>
                    <a:lnTo>
                      <a:pt x="2183" y="1201"/>
                    </a:lnTo>
                    <a:lnTo>
                      <a:pt x="2196" y="1162"/>
                    </a:lnTo>
                    <a:lnTo>
                      <a:pt x="2205" y="1123"/>
                    </a:lnTo>
                    <a:lnTo>
                      <a:pt x="2209" y="1081"/>
                    </a:lnTo>
                    <a:lnTo>
                      <a:pt x="2206" y="1037"/>
                    </a:lnTo>
                    <a:lnTo>
                      <a:pt x="2199" y="995"/>
                    </a:lnTo>
                    <a:lnTo>
                      <a:pt x="2186" y="955"/>
                    </a:lnTo>
                    <a:lnTo>
                      <a:pt x="2168" y="917"/>
                    </a:lnTo>
                    <a:lnTo>
                      <a:pt x="2147" y="881"/>
                    </a:lnTo>
                    <a:lnTo>
                      <a:pt x="2119" y="849"/>
                    </a:lnTo>
                    <a:lnTo>
                      <a:pt x="2090" y="820"/>
                    </a:lnTo>
                    <a:lnTo>
                      <a:pt x="2057" y="796"/>
                    </a:lnTo>
                    <a:lnTo>
                      <a:pt x="2021" y="775"/>
                    </a:lnTo>
                    <a:lnTo>
                      <a:pt x="1981" y="759"/>
                    </a:lnTo>
                    <a:lnTo>
                      <a:pt x="1941" y="750"/>
                    </a:lnTo>
                    <a:lnTo>
                      <a:pt x="1898" y="746"/>
                    </a:lnTo>
                    <a:close/>
                    <a:moveTo>
                      <a:pt x="1953" y="0"/>
                    </a:moveTo>
                    <a:lnTo>
                      <a:pt x="1954" y="0"/>
                    </a:lnTo>
                    <a:lnTo>
                      <a:pt x="1962" y="0"/>
                    </a:lnTo>
                    <a:lnTo>
                      <a:pt x="2046" y="5"/>
                    </a:lnTo>
                    <a:lnTo>
                      <a:pt x="2127" y="16"/>
                    </a:lnTo>
                    <a:lnTo>
                      <a:pt x="2205" y="32"/>
                    </a:lnTo>
                    <a:lnTo>
                      <a:pt x="2281" y="54"/>
                    </a:lnTo>
                    <a:lnTo>
                      <a:pt x="2354" y="80"/>
                    </a:lnTo>
                    <a:lnTo>
                      <a:pt x="2422" y="111"/>
                    </a:lnTo>
                    <a:lnTo>
                      <a:pt x="2488" y="147"/>
                    </a:lnTo>
                    <a:lnTo>
                      <a:pt x="2549" y="187"/>
                    </a:lnTo>
                    <a:lnTo>
                      <a:pt x="2608" y="232"/>
                    </a:lnTo>
                    <a:lnTo>
                      <a:pt x="2662" y="281"/>
                    </a:lnTo>
                    <a:lnTo>
                      <a:pt x="2712" y="333"/>
                    </a:lnTo>
                    <a:lnTo>
                      <a:pt x="2757" y="390"/>
                    </a:lnTo>
                    <a:lnTo>
                      <a:pt x="2798" y="450"/>
                    </a:lnTo>
                    <a:lnTo>
                      <a:pt x="2834" y="513"/>
                    </a:lnTo>
                    <a:lnTo>
                      <a:pt x="2865" y="581"/>
                    </a:lnTo>
                    <a:lnTo>
                      <a:pt x="2891" y="652"/>
                    </a:lnTo>
                    <a:lnTo>
                      <a:pt x="2911" y="724"/>
                    </a:lnTo>
                    <a:lnTo>
                      <a:pt x="2927" y="800"/>
                    </a:lnTo>
                    <a:lnTo>
                      <a:pt x="2936" y="880"/>
                    </a:lnTo>
                    <a:lnTo>
                      <a:pt x="2939" y="961"/>
                    </a:lnTo>
                    <a:lnTo>
                      <a:pt x="2945" y="1042"/>
                    </a:lnTo>
                    <a:lnTo>
                      <a:pt x="2947" y="1121"/>
                    </a:lnTo>
                    <a:lnTo>
                      <a:pt x="2944" y="1199"/>
                    </a:lnTo>
                    <a:lnTo>
                      <a:pt x="2938" y="1273"/>
                    </a:lnTo>
                    <a:lnTo>
                      <a:pt x="2928" y="1346"/>
                    </a:lnTo>
                    <a:lnTo>
                      <a:pt x="2913" y="1416"/>
                    </a:lnTo>
                    <a:lnTo>
                      <a:pt x="2959" y="1419"/>
                    </a:lnTo>
                    <a:lnTo>
                      <a:pt x="3004" y="1421"/>
                    </a:lnTo>
                    <a:lnTo>
                      <a:pt x="3050" y="1427"/>
                    </a:lnTo>
                    <a:lnTo>
                      <a:pt x="3098" y="1433"/>
                    </a:lnTo>
                    <a:lnTo>
                      <a:pt x="3145" y="1442"/>
                    </a:lnTo>
                    <a:lnTo>
                      <a:pt x="3193" y="1455"/>
                    </a:lnTo>
                    <a:lnTo>
                      <a:pt x="3239" y="1471"/>
                    </a:lnTo>
                    <a:lnTo>
                      <a:pt x="3285" y="1490"/>
                    </a:lnTo>
                    <a:lnTo>
                      <a:pt x="3331" y="1513"/>
                    </a:lnTo>
                    <a:lnTo>
                      <a:pt x="3374" y="1541"/>
                    </a:lnTo>
                    <a:lnTo>
                      <a:pt x="3414" y="1573"/>
                    </a:lnTo>
                    <a:lnTo>
                      <a:pt x="3454" y="1610"/>
                    </a:lnTo>
                    <a:lnTo>
                      <a:pt x="3490" y="1652"/>
                    </a:lnTo>
                    <a:lnTo>
                      <a:pt x="3524" y="1701"/>
                    </a:lnTo>
                    <a:lnTo>
                      <a:pt x="3551" y="1750"/>
                    </a:lnTo>
                    <a:lnTo>
                      <a:pt x="3574" y="1801"/>
                    </a:lnTo>
                    <a:lnTo>
                      <a:pt x="3591" y="1854"/>
                    </a:lnTo>
                    <a:lnTo>
                      <a:pt x="3603" y="1910"/>
                    </a:lnTo>
                    <a:lnTo>
                      <a:pt x="3613" y="1968"/>
                    </a:lnTo>
                    <a:lnTo>
                      <a:pt x="3619" y="2028"/>
                    </a:lnTo>
                    <a:lnTo>
                      <a:pt x="3624" y="2090"/>
                    </a:lnTo>
                    <a:lnTo>
                      <a:pt x="3626" y="2156"/>
                    </a:lnTo>
                    <a:lnTo>
                      <a:pt x="3627" y="2225"/>
                    </a:lnTo>
                    <a:lnTo>
                      <a:pt x="3627" y="2299"/>
                    </a:lnTo>
                    <a:lnTo>
                      <a:pt x="3627" y="2318"/>
                    </a:lnTo>
                    <a:lnTo>
                      <a:pt x="3627" y="2341"/>
                    </a:lnTo>
                    <a:lnTo>
                      <a:pt x="3627" y="2366"/>
                    </a:lnTo>
                    <a:lnTo>
                      <a:pt x="3628" y="2393"/>
                    </a:lnTo>
                    <a:lnTo>
                      <a:pt x="3628" y="2419"/>
                    </a:lnTo>
                    <a:lnTo>
                      <a:pt x="3628" y="2443"/>
                    </a:lnTo>
                    <a:lnTo>
                      <a:pt x="3628" y="2465"/>
                    </a:lnTo>
                    <a:lnTo>
                      <a:pt x="3628" y="2482"/>
                    </a:lnTo>
                    <a:lnTo>
                      <a:pt x="3629" y="2493"/>
                    </a:lnTo>
                    <a:lnTo>
                      <a:pt x="3629" y="2498"/>
                    </a:lnTo>
                    <a:lnTo>
                      <a:pt x="3625" y="2593"/>
                    </a:lnTo>
                    <a:lnTo>
                      <a:pt x="3617" y="2685"/>
                    </a:lnTo>
                    <a:lnTo>
                      <a:pt x="3602" y="2774"/>
                    </a:lnTo>
                    <a:lnTo>
                      <a:pt x="3583" y="2861"/>
                    </a:lnTo>
                    <a:lnTo>
                      <a:pt x="3559" y="2942"/>
                    </a:lnTo>
                    <a:lnTo>
                      <a:pt x="3531" y="3022"/>
                    </a:lnTo>
                    <a:lnTo>
                      <a:pt x="3497" y="3098"/>
                    </a:lnTo>
                    <a:lnTo>
                      <a:pt x="3458" y="3169"/>
                    </a:lnTo>
                    <a:lnTo>
                      <a:pt x="3414" y="3236"/>
                    </a:lnTo>
                    <a:lnTo>
                      <a:pt x="3366" y="3300"/>
                    </a:lnTo>
                    <a:lnTo>
                      <a:pt x="3314" y="3359"/>
                    </a:lnTo>
                    <a:lnTo>
                      <a:pt x="3256" y="3414"/>
                    </a:lnTo>
                    <a:lnTo>
                      <a:pt x="3195" y="3464"/>
                    </a:lnTo>
                    <a:lnTo>
                      <a:pt x="3129" y="3508"/>
                    </a:lnTo>
                    <a:lnTo>
                      <a:pt x="3060" y="3548"/>
                    </a:lnTo>
                    <a:lnTo>
                      <a:pt x="2988" y="3583"/>
                    </a:lnTo>
                    <a:lnTo>
                      <a:pt x="2911" y="3613"/>
                    </a:lnTo>
                    <a:lnTo>
                      <a:pt x="2832" y="3638"/>
                    </a:lnTo>
                    <a:lnTo>
                      <a:pt x="2749" y="3657"/>
                    </a:lnTo>
                    <a:lnTo>
                      <a:pt x="2665" y="3672"/>
                    </a:lnTo>
                    <a:lnTo>
                      <a:pt x="2576" y="3680"/>
                    </a:lnTo>
                    <a:lnTo>
                      <a:pt x="2485" y="3684"/>
                    </a:lnTo>
                    <a:lnTo>
                      <a:pt x="1159" y="3684"/>
                    </a:lnTo>
                    <a:lnTo>
                      <a:pt x="1134" y="3684"/>
                    </a:lnTo>
                    <a:lnTo>
                      <a:pt x="1042" y="3682"/>
                    </a:lnTo>
                    <a:lnTo>
                      <a:pt x="951" y="3675"/>
                    </a:lnTo>
                    <a:lnTo>
                      <a:pt x="865" y="3664"/>
                    </a:lnTo>
                    <a:lnTo>
                      <a:pt x="784" y="3648"/>
                    </a:lnTo>
                    <a:lnTo>
                      <a:pt x="705" y="3629"/>
                    </a:lnTo>
                    <a:lnTo>
                      <a:pt x="630" y="3604"/>
                    </a:lnTo>
                    <a:lnTo>
                      <a:pt x="560" y="3574"/>
                    </a:lnTo>
                    <a:lnTo>
                      <a:pt x="492" y="3541"/>
                    </a:lnTo>
                    <a:lnTo>
                      <a:pt x="429" y="3504"/>
                    </a:lnTo>
                    <a:lnTo>
                      <a:pt x="370" y="3462"/>
                    </a:lnTo>
                    <a:lnTo>
                      <a:pt x="314" y="3415"/>
                    </a:lnTo>
                    <a:lnTo>
                      <a:pt x="262" y="3364"/>
                    </a:lnTo>
                    <a:lnTo>
                      <a:pt x="216" y="3310"/>
                    </a:lnTo>
                    <a:lnTo>
                      <a:pt x="174" y="3252"/>
                    </a:lnTo>
                    <a:lnTo>
                      <a:pt x="138" y="3191"/>
                    </a:lnTo>
                    <a:lnTo>
                      <a:pt x="106" y="3126"/>
                    </a:lnTo>
                    <a:lnTo>
                      <a:pt x="79" y="3058"/>
                    </a:lnTo>
                    <a:lnTo>
                      <a:pt x="57" y="2985"/>
                    </a:lnTo>
                    <a:lnTo>
                      <a:pt x="38" y="2909"/>
                    </a:lnTo>
                    <a:lnTo>
                      <a:pt x="24" y="2830"/>
                    </a:lnTo>
                    <a:lnTo>
                      <a:pt x="14" y="2746"/>
                    </a:lnTo>
                    <a:lnTo>
                      <a:pt x="6" y="2658"/>
                    </a:lnTo>
                    <a:lnTo>
                      <a:pt x="1" y="2565"/>
                    </a:lnTo>
                    <a:lnTo>
                      <a:pt x="0" y="2467"/>
                    </a:lnTo>
                    <a:lnTo>
                      <a:pt x="0" y="2426"/>
                    </a:lnTo>
                    <a:lnTo>
                      <a:pt x="0" y="2386"/>
                    </a:lnTo>
                    <a:lnTo>
                      <a:pt x="0" y="985"/>
                    </a:lnTo>
                    <a:lnTo>
                      <a:pt x="6" y="913"/>
                    </a:lnTo>
                    <a:lnTo>
                      <a:pt x="16" y="845"/>
                    </a:lnTo>
                    <a:lnTo>
                      <a:pt x="28" y="780"/>
                    </a:lnTo>
                    <a:lnTo>
                      <a:pt x="44" y="720"/>
                    </a:lnTo>
                    <a:lnTo>
                      <a:pt x="63" y="662"/>
                    </a:lnTo>
                    <a:lnTo>
                      <a:pt x="84" y="609"/>
                    </a:lnTo>
                    <a:lnTo>
                      <a:pt x="106" y="559"/>
                    </a:lnTo>
                    <a:lnTo>
                      <a:pt x="131" y="512"/>
                    </a:lnTo>
                    <a:lnTo>
                      <a:pt x="156" y="469"/>
                    </a:lnTo>
                    <a:lnTo>
                      <a:pt x="183" y="429"/>
                    </a:lnTo>
                    <a:lnTo>
                      <a:pt x="209" y="393"/>
                    </a:lnTo>
                    <a:lnTo>
                      <a:pt x="236" y="359"/>
                    </a:lnTo>
                    <a:lnTo>
                      <a:pt x="262" y="328"/>
                    </a:lnTo>
                    <a:lnTo>
                      <a:pt x="288" y="300"/>
                    </a:lnTo>
                    <a:lnTo>
                      <a:pt x="342" y="249"/>
                    </a:lnTo>
                    <a:lnTo>
                      <a:pt x="398" y="201"/>
                    </a:lnTo>
                    <a:lnTo>
                      <a:pt x="459" y="159"/>
                    </a:lnTo>
                    <a:lnTo>
                      <a:pt x="524" y="122"/>
                    </a:lnTo>
                    <a:lnTo>
                      <a:pt x="593" y="90"/>
                    </a:lnTo>
                    <a:lnTo>
                      <a:pt x="664" y="63"/>
                    </a:lnTo>
                    <a:lnTo>
                      <a:pt x="740" y="40"/>
                    </a:lnTo>
                    <a:lnTo>
                      <a:pt x="820" y="23"/>
                    </a:lnTo>
                    <a:lnTo>
                      <a:pt x="902" y="11"/>
                    </a:lnTo>
                    <a:lnTo>
                      <a:pt x="988" y="3"/>
                    </a:lnTo>
                    <a:lnTo>
                      <a:pt x="1079" y="0"/>
                    </a:lnTo>
                    <a:lnTo>
                      <a:pt x="1088" y="0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Subtitle 2">
            <a:hlinkClick r:id="rId3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</p:spTree>
    <p:extLst>
      <p:ext uri="{BB962C8B-B14F-4D97-AF65-F5344CB8AC3E}">
        <p14:creationId xmlns:p14="http://schemas.microsoft.com/office/powerpoint/2010/main" val="1012974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17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169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99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0602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59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2112234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914401"/>
            <a:ext cx="10363200" cy="349250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554095" y="6611256"/>
            <a:ext cx="812800" cy="304800"/>
          </a:xfrm>
        </p:spPr>
        <p:txBody>
          <a:bodyPr/>
          <a:lstStyle>
            <a:lvl1pPr algn="ctr">
              <a:buNone/>
              <a:defRPr sz="9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fld id="{53E2E27B-1C77-41F1-BAA1-005F67DE3B60}" type="slidenum">
              <a:rPr lang="en-IN" smtClean="0"/>
              <a:pPr lvl="0"/>
              <a:t>‹#›</a:t>
            </a:fld>
            <a:endParaRPr lang="en-IN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760200" y="356073"/>
            <a:ext cx="504056" cy="324272"/>
          </a:xfrm>
        </p:spPr>
        <p:txBody>
          <a:bodyPr/>
          <a:lstStyle>
            <a:lvl1pPr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fld id="{87A3262F-8A50-4E55-AC9F-3A9CA4D5F7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46259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9433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896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7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923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9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9946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5320"/>
            <a:ext cx="9657198" cy="554736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648706" y="1949533"/>
            <a:ext cx="5673576" cy="9144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Cover page title</a:t>
            </a:r>
          </a:p>
        </p:txBody>
      </p:sp>
      <p:sp>
        <p:nvSpPr>
          <p:cNvPr id="29" name="Content Placeholder 59"/>
          <p:cNvSpPr>
            <a:spLocks noGrp="1"/>
          </p:cNvSpPr>
          <p:nvPr>
            <p:ph sz="quarter" idx="12" hasCustomPrompt="1"/>
          </p:nvPr>
        </p:nvSpPr>
        <p:spPr>
          <a:xfrm>
            <a:off x="648706" y="3146328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Content Placeholder 59"/>
          <p:cNvSpPr>
            <a:spLocks noGrp="1"/>
          </p:cNvSpPr>
          <p:nvPr>
            <p:ph sz="quarter" idx="11" hasCustomPrompt="1"/>
          </p:nvPr>
        </p:nvSpPr>
        <p:spPr>
          <a:xfrm>
            <a:off x="648706" y="3885923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57199" y="655320"/>
            <a:ext cx="2534801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7198" y="4697844"/>
            <a:ext cx="2231270" cy="1577764"/>
          </a:xfrm>
          <a:prstGeom prst="rect">
            <a:avLst/>
          </a:prstGeom>
        </p:spPr>
      </p:pic>
      <p:sp>
        <p:nvSpPr>
          <p:cNvPr id="10" name="Content Placeholder 59"/>
          <p:cNvSpPr>
            <a:spLocks noGrp="1"/>
          </p:cNvSpPr>
          <p:nvPr>
            <p:ph sz="quarter" idx="13" hasCustomPrompt="1"/>
          </p:nvPr>
        </p:nvSpPr>
        <p:spPr>
          <a:xfrm>
            <a:off x="648706" y="4595275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7052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1A020A3-1B52-442A-BBF4-41F7ACF4A2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6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kern="1200" smtClean="0">
                <a:solidFill>
                  <a:prstClr val="black"/>
                </a:solidFill>
                <a:ea typeface="+mn-ea"/>
              </a:rPr>
              <a:pPr/>
              <a:t>‹#›</a:t>
            </a:fld>
            <a:endParaRPr lang="en-US" kern="1200" dirty="0">
              <a:solidFill>
                <a:prstClr val="black"/>
              </a:solidFill>
              <a:ea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3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Churn Prediction for Institutional Investors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BA16B9-5C5C-48EE-85A0-9D6A96AC670F}"/>
              </a:ext>
            </a:extLst>
          </p:cNvPr>
          <p:cNvSpPr/>
          <p:nvPr/>
        </p:nvSpPr>
        <p:spPr>
          <a:xfrm>
            <a:off x="456609" y="1574390"/>
            <a:ext cx="37318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Client is global investment company and the  largest active asset manager in the UK, with investments in equities, multi-asset, fixed income, real estate and private markets.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7B80B-E340-4E70-9D61-2A087F1055DA}"/>
              </a:ext>
            </a:extLst>
          </p:cNvPr>
          <p:cNvSpPr/>
          <p:nvPr/>
        </p:nvSpPr>
        <p:spPr>
          <a:xfrm>
            <a:off x="186901" y="829580"/>
            <a:ext cx="255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Business Context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37A51850-35FA-46C8-ABAA-ACA652316C68}"/>
              </a:ext>
            </a:extLst>
          </p:cNvPr>
          <p:cNvCxnSpPr/>
          <p:nvPr/>
        </p:nvCxnSpPr>
        <p:spPr>
          <a:xfrm>
            <a:off x="192000" y="4354060"/>
            <a:ext cx="11808000" cy="0"/>
          </a:xfrm>
          <a:prstGeom prst="line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6F26C2-5D1E-4274-B90A-5F3A1C445D0F}"/>
              </a:ext>
            </a:extLst>
          </p:cNvPr>
          <p:cNvGrpSpPr/>
          <p:nvPr/>
        </p:nvGrpSpPr>
        <p:grpSpPr>
          <a:xfrm>
            <a:off x="186901" y="4594764"/>
            <a:ext cx="2108887" cy="369298"/>
            <a:chOff x="232914" y="4474047"/>
            <a:chExt cx="2108887" cy="3692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23F44D-4367-4055-B78C-3D3A51BABF95}"/>
                </a:ext>
              </a:extLst>
            </p:cNvPr>
            <p:cNvSpPr/>
            <p:nvPr/>
          </p:nvSpPr>
          <p:spPr>
            <a:xfrm>
              <a:off x="232914" y="4474047"/>
              <a:ext cx="2078005" cy="369295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771B5F-86E7-414F-AA21-0090B3F9481F}"/>
                </a:ext>
              </a:extLst>
            </p:cNvPr>
            <p:cNvSpPr txBox="1"/>
            <p:nvPr/>
          </p:nvSpPr>
          <p:spPr>
            <a:xfrm>
              <a:off x="723340" y="4474047"/>
              <a:ext cx="1618461" cy="3692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Objective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06D72C0-E6A5-463C-A151-36F3F9EF7128}"/>
              </a:ext>
            </a:extLst>
          </p:cNvPr>
          <p:cNvSpPr/>
          <p:nvPr/>
        </p:nvSpPr>
        <p:spPr>
          <a:xfrm>
            <a:off x="1068886" y="5379405"/>
            <a:ext cx="113043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339AFF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 improve the accuracy of churn prediction model to mitigate disinvestment risk </a:t>
            </a:r>
          </a:p>
        </p:txBody>
      </p:sp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F93C075B-98AC-4C9E-A603-04BC1E7AA438}"/>
              </a:ext>
            </a:extLst>
          </p:cNvPr>
          <p:cNvCxnSpPr>
            <a:cxnSpLocks/>
          </p:cNvCxnSpPr>
          <p:nvPr/>
        </p:nvCxnSpPr>
        <p:spPr>
          <a:xfrm flipV="1">
            <a:off x="5499258" y="1311695"/>
            <a:ext cx="5346905" cy="36123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1F9EC44-654A-4301-9104-B45F8DE765CB}"/>
              </a:ext>
            </a:extLst>
          </p:cNvPr>
          <p:cNvSpPr/>
          <p:nvPr/>
        </p:nvSpPr>
        <p:spPr>
          <a:xfrm>
            <a:off x="6452353" y="3327219"/>
            <a:ext cx="1706987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Manages assets Over </a:t>
            </a:r>
            <a:r>
              <a:rPr kumimoji="0" lang="en-US" sz="1400" b="1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10+</a:t>
            </a: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asset classes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870F1825-AF42-4268-9398-30BFBA69C3FD}"/>
              </a:ext>
            </a:extLst>
          </p:cNvPr>
          <p:cNvSpPr/>
          <p:nvPr/>
        </p:nvSpPr>
        <p:spPr>
          <a:xfrm>
            <a:off x="5987800" y="2916054"/>
            <a:ext cx="2762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Investment Capabilities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44C7DBBD-D97A-4DCA-992E-EC2DC97002D0}"/>
              </a:ext>
            </a:extLst>
          </p:cNvPr>
          <p:cNvSpPr/>
          <p:nvPr/>
        </p:nvSpPr>
        <p:spPr>
          <a:xfrm>
            <a:off x="10788143" y="1250925"/>
            <a:ext cx="116039" cy="1170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E3DBC6-F8F7-4E70-92BB-F94DB8AD1F44}"/>
              </a:ext>
            </a:extLst>
          </p:cNvPr>
          <p:cNvSpPr/>
          <p:nvPr/>
        </p:nvSpPr>
        <p:spPr>
          <a:xfrm>
            <a:off x="9718512" y="2611082"/>
            <a:ext cx="2371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kern="0" dirty="0">
                <a:ln w="3175">
                  <a:noFill/>
                </a:ln>
                <a:solidFill>
                  <a:sysClr val="windowText" lastClr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2.5</a:t>
            </a:r>
            <a:r>
              <a:rPr kumimoji="0" lang="en-US" sz="1400" b="1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k+ </a:t>
            </a: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unique mandates with AUM &gt;1m</a:t>
            </a:r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788D948C-C666-4D2F-9C0B-139AD4436B48}"/>
              </a:ext>
            </a:extLst>
          </p:cNvPr>
          <p:cNvSpPr/>
          <p:nvPr/>
        </p:nvSpPr>
        <p:spPr>
          <a:xfrm>
            <a:off x="5437896" y="1274728"/>
            <a:ext cx="116039" cy="117013"/>
          </a:xfrm>
          <a:prstGeom prst="ellipse">
            <a:avLst/>
          </a:prstGeom>
          <a:solidFill>
            <a:schemeClr val="tx1"/>
          </a:solidFill>
          <a:ln w="9525">
            <a:solidFill>
              <a:srgbClr val="82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246682C4-8F8A-48AF-9D18-CDDE40063228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876189" y="1342226"/>
            <a:ext cx="0" cy="702044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8">
            <a:extLst>
              <a:ext uri="{FF2B5EF4-FFF2-40B4-BE49-F238E27FC236}">
                <a16:creationId xmlns:a16="http://schemas.microsoft.com/office/drawing/2014/main" id="{ADB707B7-C680-46C9-8034-0D4CBBA00586}"/>
              </a:ext>
            </a:extLst>
          </p:cNvPr>
          <p:cNvSpPr/>
          <p:nvPr/>
        </p:nvSpPr>
        <p:spPr>
          <a:xfrm>
            <a:off x="8437607" y="2044270"/>
            <a:ext cx="8771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Funds</a:t>
            </a:r>
            <a:endParaRPr kumimoji="0" lang="de-DE" sz="1800" b="1" i="0" u="none" strike="noStrike" kern="0" cap="none" spc="0" normalizeH="0" baseline="0" noProof="0" dirty="0">
              <a:ln w="3175"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6">
            <a:extLst>
              <a:ext uri="{FF2B5EF4-FFF2-40B4-BE49-F238E27FC236}">
                <a16:creationId xmlns:a16="http://schemas.microsoft.com/office/drawing/2014/main" id="{74E8AEAE-EF53-402D-983C-4FF083A3D837}"/>
              </a:ext>
            </a:extLst>
          </p:cNvPr>
          <p:cNvSpPr/>
          <p:nvPr/>
        </p:nvSpPr>
        <p:spPr>
          <a:xfrm>
            <a:off x="8818526" y="1267443"/>
            <a:ext cx="116039" cy="117013"/>
          </a:xfrm>
          <a:prstGeom prst="ellipse">
            <a:avLst/>
          </a:prstGeom>
          <a:solidFill>
            <a:schemeClr val="tx1"/>
          </a:solidFill>
          <a:ln w="9525">
            <a:solidFill>
              <a:srgbClr val="82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7D41FB9F-2964-4B02-8F6A-02309D0EB33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303894" y="1334475"/>
            <a:ext cx="0" cy="1581579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B0D4D1-31B1-4007-9A3A-9F6574D49693}"/>
              </a:ext>
            </a:extLst>
          </p:cNvPr>
          <p:cNvSpPr/>
          <p:nvPr/>
        </p:nvSpPr>
        <p:spPr>
          <a:xfrm>
            <a:off x="8114290" y="2448815"/>
            <a:ext cx="19140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Operates </a:t>
            </a:r>
            <a:r>
              <a:rPr kumimoji="0" lang="en-US" sz="1400" b="1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30+</a:t>
            </a: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funds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90C21C-AF8D-41DB-810E-8383DD0CD1DA}"/>
              </a:ext>
            </a:extLst>
          </p:cNvPr>
          <p:cNvCxnSpPr>
            <a:cxnSpLocks/>
          </p:cNvCxnSpPr>
          <p:nvPr/>
        </p:nvCxnSpPr>
        <p:spPr>
          <a:xfrm>
            <a:off x="10846163" y="1326530"/>
            <a:ext cx="0" cy="837915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28">
            <a:extLst>
              <a:ext uri="{FF2B5EF4-FFF2-40B4-BE49-F238E27FC236}">
                <a16:creationId xmlns:a16="http://schemas.microsoft.com/office/drawing/2014/main" id="{F66079DE-C141-4A31-8EDA-37A4B7A1C15D}"/>
              </a:ext>
            </a:extLst>
          </p:cNvPr>
          <p:cNvSpPr/>
          <p:nvPr/>
        </p:nvSpPr>
        <p:spPr>
          <a:xfrm>
            <a:off x="10407581" y="2185711"/>
            <a:ext cx="12490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Mandates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0C21C-AF8D-41DB-810E-8383DD0CD1DA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5495915" y="1391741"/>
            <a:ext cx="1" cy="517423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28">
            <a:extLst>
              <a:ext uri="{FF2B5EF4-FFF2-40B4-BE49-F238E27FC236}">
                <a16:creationId xmlns:a16="http://schemas.microsoft.com/office/drawing/2014/main" id="{F66079DE-C141-4A31-8EDA-37A4B7A1C15D}"/>
              </a:ext>
            </a:extLst>
          </p:cNvPr>
          <p:cNvSpPr/>
          <p:nvPr/>
        </p:nvSpPr>
        <p:spPr>
          <a:xfrm>
            <a:off x="4922681" y="1874510"/>
            <a:ext cx="94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Assets</a:t>
            </a:r>
            <a:endParaRPr kumimoji="0" lang="de-DE" sz="1800" b="1" i="0" u="none" strike="noStrike" kern="0" cap="none" spc="0" normalizeH="0" baseline="0" noProof="0" dirty="0">
              <a:ln w="3175"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EE75B4-3BC9-4BBD-8B1C-EBE680A9E352}"/>
              </a:ext>
            </a:extLst>
          </p:cNvPr>
          <p:cNvSpPr/>
          <p:nvPr/>
        </p:nvSpPr>
        <p:spPr>
          <a:xfrm>
            <a:off x="4609824" y="2282723"/>
            <a:ext cx="1772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-96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Manages assets about ~</a:t>
            </a:r>
            <a:r>
              <a:rPr kumimoji="0" lang="en-US" sz="1400" b="1" i="1" u="none" strike="noStrike" kern="0" cap="none" spc="-96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$670 BN</a:t>
            </a:r>
            <a:endParaRPr kumimoji="0" lang="en-US" sz="1400" b="0" i="1" u="none" strike="noStrike" kern="0" cap="none" spc="-96" normalizeH="0" baseline="0" noProof="0" dirty="0">
              <a:ln w="3175"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hlinkClick r:id="" action="ppaction://noaction"/>
            <a:extLst>
              <a:ext uri="{FF2B5EF4-FFF2-40B4-BE49-F238E27FC236}">
                <a16:creationId xmlns:a16="http://schemas.microsoft.com/office/drawing/2014/main" id="{2C6969B3-7940-46CC-88CF-009FB41F1097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Oval 36">
            <a:extLst>
              <a:ext uri="{FF2B5EF4-FFF2-40B4-BE49-F238E27FC236}">
                <a16:creationId xmlns:a16="http://schemas.microsoft.com/office/drawing/2014/main" id="{E9D95E47-A1ED-4E51-A859-CA3D9A6160A0}"/>
              </a:ext>
            </a:extLst>
          </p:cNvPr>
          <p:cNvSpPr/>
          <p:nvPr/>
        </p:nvSpPr>
        <p:spPr>
          <a:xfrm>
            <a:off x="7245872" y="1250924"/>
            <a:ext cx="116039" cy="117013"/>
          </a:xfrm>
          <a:prstGeom prst="ellipse">
            <a:avLst/>
          </a:prstGeom>
          <a:solidFill>
            <a:schemeClr val="tx1"/>
          </a:solidFill>
          <a:ln w="9525">
            <a:solidFill>
              <a:srgbClr val="82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87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Churn Prediction for Institutional Investors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7188" y="758626"/>
            <a:ext cx="4331948" cy="434203"/>
            <a:chOff x="357188" y="758626"/>
            <a:chExt cx="4331948" cy="434203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61AE31AC-A426-4706-AFB0-354C678F4F52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D0065E14-71F7-4A1E-8C16-341965C4A074}"/>
                </a:ext>
              </a:extLst>
            </p:cNvPr>
            <p:cNvSpPr/>
            <p:nvPr/>
          </p:nvSpPr>
          <p:spPr bwMode="auto">
            <a:xfrm flipV="1">
              <a:off x="1047100" y="1055669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78A103DD-375A-43C3-ABF3-A030198559DF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Notched Right Arrow 82">
              <a:extLst>
                <a:ext uri="{FF2B5EF4-FFF2-40B4-BE49-F238E27FC236}">
                  <a16:creationId xmlns:a16="http://schemas.microsoft.com/office/drawing/2014/main" id="{EE75E729-DBD4-4FDC-83FB-16751ECA703F}"/>
                </a:ext>
              </a:extLst>
            </p:cNvPr>
            <p:cNvSpPr/>
            <p:nvPr/>
          </p:nvSpPr>
          <p:spPr bwMode="auto">
            <a:xfrm>
              <a:off x="3226096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IMPACT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/>
        </p:nvSpPr>
        <p:spPr bwMode="auto">
          <a:xfrm>
            <a:off x="475876" y="1459947"/>
            <a:ext cx="1105362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Existing State: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Existing risk models were based on Relationship managers understanding of the mandate. Only 20% of all disinvestment could be accurately predicted this way. </a:t>
            </a:r>
          </a:p>
          <a:p>
            <a:pPr lvl="0" algn="just">
              <a:defRPr/>
            </a:pPr>
            <a:endParaRPr lang="en-US" dirty="0">
              <a:solidFill>
                <a:srgbClr val="44546A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Client was experiencing significant churn to their portfolio and post-Brexit market factors made forecasting disinvestment difficult.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b="1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Problem Statement: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Build a data driven model to predict disinvestments by considering influences like Consultant Ratings, Fund Performance, Customer interactions and transactions pattern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44546A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Provide a platform to mitigate churn risk by identifying influence of actionable factors.</a:t>
            </a:r>
          </a:p>
        </p:txBody>
      </p:sp>
      <p:sp>
        <p:nvSpPr>
          <p:cNvPr id="18" name="Oval 17">
            <a:hlinkClick r:id="" action="ppaction://noaction"/>
            <a:extLst>
              <a:ext uri="{FF2B5EF4-FFF2-40B4-BE49-F238E27FC236}">
                <a16:creationId xmlns:a16="http://schemas.microsoft.com/office/drawing/2014/main" id="{1CC96B46-A83C-48A4-810C-284973946178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01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Churn Prediction for Institutional Investors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306909" y="6329363"/>
            <a:ext cx="345830" cy="1651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47192-FA92-4AB3-852A-5BA9B96E8BB5}" type="slidenum">
              <a:rPr kumimoji="0" lang="en-US" altLang="en-US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11465" y="3956026"/>
            <a:ext cx="3715909" cy="2770632"/>
          </a:xfrm>
          <a:prstGeom prst="rect">
            <a:avLst/>
          </a:prstGeom>
          <a:solidFill>
            <a:srgbClr val="F4F3F3"/>
          </a:solidFill>
          <a:ln>
            <a:solidFill>
              <a:srgbClr val="1F4E79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Last days, Number of, Percentage of, Each Captured at a 3,6,9 and 12 month period, for each of the following metrics.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Money In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Money Out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Switch In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Switch Out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Transfer In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Transfer Out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Percentage Change in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Aum</a:t>
            </a: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367579" y="4003192"/>
            <a:ext cx="3611880" cy="329891"/>
          </a:xfrm>
          <a:prstGeom prst="roundRect">
            <a:avLst/>
          </a:prstGeom>
          <a:solidFill>
            <a:srgbClr val="378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324892" y="1085187"/>
                <a:ext cx="3690044" cy="2770632"/>
              </a:xfrm>
              <a:prstGeom prst="rect">
                <a:avLst/>
              </a:prstGeom>
              <a:solidFill>
                <a:srgbClr val="F4F3F3"/>
              </a:solidFill>
              <a:ln>
                <a:solidFill>
                  <a:srgbClr val="1F4E79"/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Geometric Relative Return (GRR):  1 month, 3 month, 6 month, 1 year, 2 years and 3 years periods.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For various fund Benchmarks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I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kumimoji="0" lang="en-IN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IN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IN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𝑹𝑭</m:t>
                                    </m:r>
                                  </m:num>
                                  <m:den>
                                    <m:r>
                                      <a:rPr kumimoji="0" lang="en-IN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𝟏𝟎𝟎</m:t>
                                    </m:r>
                                  </m:den>
                                </m:f>
                                <m:r>
                                  <a:rPr kumimoji="0" lang="en-IN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r>
                                  <a:rPr kumimoji="0" lang="en-IN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𝟏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kumimoji="0" lang="en-IN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IN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IN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𝑹</m:t>
                                    </m:r>
                                    <m:r>
                                      <a:rPr kumimoji="0" lang="en-IN" sz="2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𝒃</m:t>
                                    </m:r>
                                  </m:num>
                                  <m:den>
                                    <m:r>
                                      <a:rPr kumimoji="0" lang="en-IN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𝟏𝟎𝟎</m:t>
                                    </m:r>
                                  </m:den>
                                </m:f>
                                <m:r>
                                  <a:rPr kumimoji="0" lang="en-IN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r>
                                  <a:rPr kumimoji="0" lang="en-IN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𝟏</m:t>
                                </m:r>
                              </m:e>
                            </m:d>
                          </m:den>
                        </m:f>
                        <m: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𝟏</m:t>
                        </m:r>
                      </m:e>
                    </m:d>
                    <m:r>
                      <a:rPr kumimoji="0" lang="en-I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∗</m:t>
                    </m:r>
                    <m:r>
                      <a:rPr kumimoji="0" lang="en-I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𝟏𝟎𝟎</m:t>
                    </m:r>
                  </m:oMath>
                </a14:m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92" y="1085187"/>
                <a:ext cx="3690044" cy="2770632"/>
              </a:xfrm>
              <a:prstGeom prst="rect">
                <a:avLst/>
              </a:prstGeom>
              <a:blipFill rotWithShape="0">
                <a:blip r:embed="rId2"/>
                <a:stretch>
                  <a:fillRect r="-164"/>
                </a:stretch>
              </a:blipFill>
              <a:ln>
                <a:solidFill>
                  <a:srgbClr val="1F4E79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8385720" y="1152423"/>
            <a:ext cx="3611880" cy="3298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Fund Performance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315919" y="3956026"/>
            <a:ext cx="3712464" cy="2770632"/>
          </a:xfrm>
          <a:prstGeom prst="rect">
            <a:avLst/>
          </a:prstGeom>
          <a:solidFill>
            <a:srgbClr val="F4F3F3"/>
          </a:solidFill>
          <a:ln>
            <a:solidFill>
              <a:srgbClr val="1F4E79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Mandate Consultant Rating: Weighted Scoring for a Mandate after extrapolation.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Lead Fund Consultant Rating: Score for the Lead Fund after extrapolation.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366211" y="4003192"/>
            <a:ext cx="3611880" cy="32989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Consultant Rating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10457" y="3956026"/>
            <a:ext cx="3712464" cy="2772650"/>
          </a:xfrm>
          <a:prstGeom prst="rect">
            <a:avLst/>
          </a:prstGeom>
          <a:solidFill>
            <a:srgbClr val="F4F3F3"/>
          </a:solidFill>
          <a:ln>
            <a:solidFill>
              <a:srgbClr val="1F4E79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Meeting: Number , Tone, Last Meeting Days. Each Captured at a 3,6,9 and 12 month period.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Cases: Different Types of Cases (Transactional, Audit, Valuation etc.), Last Case Days, Resolving Time for Cases. Each Captured at a 3,6,9 and 12 month period.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Emails: Subscriptions, Un-subscriptions, Opens Clicks etc. Each Captured at a 3,6,9 and 12 month period.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Campaigns: Number and Reach. Captured at a 3,6,9 and 12 month period.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57839" y="4003192"/>
            <a:ext cx="3609046" cy="329891"/>
          </a:xfrm>
          <a:prstGeom prst="roundRect">
            <a:avLst/>
          </a:prstGeom>
          <a:solidFill>
            <a:srgbClr val="B08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GCRM Interactions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193747-6498-4497-B46D-AD72C5EB6BF1}"/>
              </a:ext>
            </a:extLst>
          </p:cNvPr>
          <p:cNvGrpSpPr/>
          <p:nvPr/>
        </p:nvGrpSpPr>
        <p:grpSpPr>
          <a:xfrm>
            <a:off x="177064" y="1874380"/>
            <a:ext cx="3700499" cy="1033109"/>
            <a:chOff x="186667" y="1783771"/>
            <a:chExt cx="7932348" cy="1663832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61DF4725-76A3-4167-B161-0E38FDC69BF2}"/>
                </a:ext>
              </a:extLst>
            </p:cNvPr>
            <p:cNvSpPr/>
            <p:nvPr/>
          </p:nvSpPr>
          <p:spPr>
            <a:xfrm rot="16200000">
              <a:off x="2036414" y="1270891"/>
              <a:ext cx="441111" cy="3357284"/>
            </a:xfrm>
            <a:prstGeom prst="leftBrace">
              <a:avLst/>
            </a:prstGeom>
            <a:noFill/>
            <a:ln w="9525" cap="flat" cmpd="sng" algn="ctr">
              <a:solidFill>
                <a:srgbClr val="0030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003056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0976311-5030-44D8-AFE5-EB38BCAF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641" y="2354640"/>
              <a:ext cx="7160632" cy="12047"/>
            </a:xfrm>
            <a:prstGeom prst="straightConnector1">
              <a:avLst/>
            </a:prstGeom>
            <a:noFill/>
            <a:ln w="38100" cap="flat" cmpd="sng" algn="ctr">
              <a:solidFill>
                <a:srgbClr val="003056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5FCE58-B698-471B-A11B-74AAD03880FC}"/>
                </a:ext>
              </a:extLst>
            </p:cNvPr>
            <p:cNvCxnSpPr/>
            <p:nvPr/>
          </p:nvCxnSpPr>
          <p:spPr>
            <a:xfrm flipV="1">
              <a:off x="4136218" y="2437211"/>
              <a:ext cx="0" cy="709027"/>
            </a:xfrm>
            <a:prstGeom prst="straightConnector1">
              <a:avLst/>
            </a:prstGeom>
            <a:noFill/>
            <a:ln w="9525" cap="flat" cmpd="sng" algn="ctr">
              <a:solidFill>
                <a:srgbClr val="003056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CF1B1610-D580-4B58-9BAB-19CB48AB41A0}"/>
                </a:ext>
              </a:extLst>
            </p:cNvPr>
            <p:cNvSpPr/>
            <p:nvPr/>
          </p:nvSpPr>
          <p:spPr>
            <a:xfrm rot="16200000">
              <a:off x="5886074" y="1265540"/>
              <a:ext cx="441111" cy="3357284"/>
            </a:xfrm>
            <a:prstGeom prst="leftBrace">
              <a:avLst/>
            </a:prstGeom>
            <a:noFill/>
            <a:ln w="9525" cap="flat" cmpd="sng" algn="ctr">
              <a:solidFill>
                <a:srgbClr val="0030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003056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8A7F7A-5571-4A6A-A8D8-38F3DF840722}"/>
                </a:ext>
              </a:extLst>
            </p:cNvPr>
            <p:cNvSpPr txBox="1"/>
            <p:nvPr/>
          </p:nvSpPr>
          <p:spPr>
            <a:xfrm>
              <a:off x="624641" y="2569959"/>
              <a:ext cx="1798428" cy="335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3056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Observation Period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E35F7D-3311-441F-AB84-0297D5F92336}"/>
                </a:ext>
              </a:extLst>
            </p:cNvPr>
            <p:cNvSpPr txBox="1"/>
            <p:nvPr/>
          </p:nvSpPr>
          <p:spPr>
            <a:xfrm>
              <a:off x="4427986" y="2539952"/>
              <a:ext cx="1963298" cy="335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3056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Disinvestment Period</a:t>
              </a:r>
            </a:p>
          </p:txBody>
        </p:sp>
        <p:sp>
          <p:nvSpPr>
            <p:cNvPr id="30" name="Rounded Rectangle 64">
              <a:extLst>
                <a:ext uri="{FF2B5EF4-FFF2-40B4-BE49-F238E27FC236}">
                  <a16:creationId xmlns:a16="http://schemas.microsoft.com/office/drawing/2014/main" id="{9BB98E1A-5999-4400-94D5-FE0AE6C065B8}"/>
                </a:ext>
              </a:extLst>
            </p:cNvPr>
            <p:cNvSpPr/>
            <p:nvPr/>
          </p:nvSpPr>
          <p:spPr>
            <a:xfrm>
              <a:off x="186667" y="1783771"/>
              <a:ext cx="7932348" cy="1663832"/>
            </a:xfrm>
            <a:prstGeom prst="roundRect">
              <a:avLst/>
            </a:prstGeom>
            <a:noFill/>
            <a:ln w="12700" cap="flat" cmpd="sng" algn="ctr">
              <a:solidFill>
                <a:srgbClr val="003056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C50A2D-441E-4F8A-9746-6E8866E379D8}"/>
                </a:ext>
              </a:extLst>
            </p:cNvPr>
            <p:cNvSpPr txBox="1"/>
            <p:nvPr/>
          </p:nvSpPr>
          <p:spPr>
            <a:xfrm>
              <a:off x="1145151" y="3070269"/>
              <a:ext cx="1711145" cy="335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3056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12 Month window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6B8820-6BCE-4772-AAF7-51ECAD2C0BEC}"/>
                </a:ext>
              </a:extLst>
            </p:cNvPr>
            <p:cNvSpPr txBox="1"/>
            <p:nvPr/>
          </p:nvSpPr>
          <p:spPr>
            <a:xfrm>
              <a:off x="4801910" y="3068006"/>
              <a:ext cx="1711145" cy="335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3056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12 Month window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0EC200-A1E5-4E66-A6B3-AAF549A96AD7}"/>
                </a:ext>
              </a:extLst>
            </p:cNvPr>
            <p:cNvSpPr txBox="1"/>
            <p:nvPr/>
          </p:nvSpPr>
          <p:spPr>
            <a:xfrm>
              <a:off x="357838" y="1841816"/>
              <a:ext cx="2549067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3056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Rolling 24 Month Timeline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35C8A5-7304-4C73-9E27-C8116BC1BD7A}"/>
              </a:ext>
            </a:extLst>
          </p:cNvPr>
          <p:cNvGrpSpPr/>
          <p:nvPr/>
        </p:nvGrpSpPr>
        <p:grpSpPr>
          <a:xfrm>
            <a:off x="4107259" y="1861233"/>
            <a:ext cx="3733903" cy="1042463"/>
            <a:chOff x="79755" y="4643294"/>
            <a:chExt cx="3733903" cy="10424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5BC3D9-511A-4C04-A835-D5686B095F2C}"/>
                </a:ext>
              </a:extLst>
            </p:cNvPr>
            <p:cNvSpPr txBox="1"/>
            <p:nvPr/>
          </p:nvSpPr>
          <p:spPr>
            <a:xfrm>
              <a:off x="147980" y="4643294"/>
              <a:ext cx="3361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srgbClr val="0030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What are we trying to predict: </a:t>
              </a:r>
              <a:r>
                <a:rPr lang="en-IN" sz="1200" dirty="0">
                  <a:solidFill>
                    <a:srgbClr val="0030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Disinvestment</a:t>
              </a:r>
            </a:p>
          </p:txBody>
        </p:sp>
        <p:sp>
          <p:nvSpPr>
            <p:cNvPr id="36" name="Rounded Rectangle 68">
              <a:extLst>
                <a:ext uri="{FF2B5EF4-FFF2-40B4-BE49-F238E27FC236}">
                  <a16:creationId xmlns:a16="http://schemas.microsoft.com/office/drawing/2014/main" id="{5402E2AF-FB6C-4DF6-9124-CAACDE566922}"/>
                </a:ext>
              </a:extLst>
            </p:cNvPr>
            <p:cNvSpPr/>
            <p:nvPr/>
          </p:nvSpPr>
          <p:spPr>
            <a:xfrm>
              <a:off x="79755" y="4645557"/>
              <a:ext cx="3733903" cy="1040200"/>
            </a:xfrm>
            <a:prstGeom prst="roundRect">
              <a:avLst>
                <a:gd name="adj" fmla="val 9212"/>
              </a:avLst>
            </a:prstGeom>
            <a:noFill/>
            <a:ln w="12700" cap="flat" cmpd="sng" algn="ctr">
              <a:solidFill>
                <a:srgbClr val="003056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Rounded Rectangle 70">
              <a:extLst>
                <a:ext uri="{FF2B5EF4-FFF2-40B4-BE49-F238E27FC236}">
                  <a16:creationId xmlns:a16="http://schemas.microsoft.com/office/drawing/2014/main" id="{A8C352DF-D837-4C1F-82E3-CB011A4BB1CE}"/>
                </a:ext>
              </a:extLst>
            </p:cNvPr>
            <p:cNvSpPr/>
            <p:nvPr/>
          </p:nvSpPr>
          <p:spPr>
            <a:xfrm>
              <a:off x="159608" y="4953947"/>
              <a:ext cx="1064500" cy="641932"/>
            </a:xfrm>
            <a:prstGeom prst="roundRect">
              <a:avLst/>
            </a:prstGeom>
            <a:solidFill>
              <a:srgbClr val="DCDCDC"/>
            </a:solidFill>
            <a:ln w="25400" cap="flat" cmpd="sng" algn="ctr">
              <a:solidFill>
                <a:srgbClr val="DCDCD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3056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Mandate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3056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(size &gt; 1mn GBP)  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746F965-A616-494E-B8A5-12855369FE3B}"/>
                </a:ext>
              </a:extLst>
            </p:cNvPr>
            <p:cNvCxnSpPr>
              <a:cxnSpLocks/>
            </p:cNvCxnSpPr>
            <p:nvPr/>
          </p:nvCxnSpPr>
          <p:spPr>
            <a:xfrm>
              <a:off x="1348766" y="5310791"/>
              <a:ext cx="61697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3056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75A08F-CBBB-4B28-B714-F289B16C3869}"/>
                </a:ext>
              </a:extLst>
            </p:cNvPr>
            <p:cNvSpPr txBox="1"/>
            <p:nvPr/>
          </p:nvSpPr>
          <p:spPr>
            <a:xfrm>
              <a:off x="1213802" y="4967260"/>
              <a:ext cx="9653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0030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Money out </a:t>
              </a:r>
            </a:p>
            <a:p>
              <a:endParaRPr lang="en-IN" sz="1200" dirty="0">
                <a:solidFill>
                  <a:srgbClr val="00305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IN" sz="1200" dirty="0">
                  <a:solidFill>
                    <a:srgbClr val="0030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&gt; = 50%</a:t>
              </a:r>
            </a:p>
          </p:txBody>
        </p:sp>
        <p:sp>
          <p:nvSpPr>
            <p:cNvPr id="40" name="Rounded Rectangle 74">
              <a:extLst>
                <a:ext uri="{FF2B5EF4-FFF2-40B4-BE49-F238E27FC236}">
                  <a16:creationId xmlns:a16="http://schemas.microsoft.com/office/drawing/2014/main" id="{1CF2D744-3F3B-4662-A236-29421911D069}"/>
                </a:ext>
              </a:extLst>
            </p:cNvPr>
            <p:cNvSpPr/>
            <p:nvPr/>
          </p:nvSpPr>
          <p:spPr>
            <a:xfrm>
              <a:off x="2343747" y="4953947"/>
              <a:ext cx="1224870" cy="635278"/>
            </a:xfrm>
            <a:prstGeom prst="roundRect">
              <a:avLst/>
            </a:prstGeom>
            <a:solidFill>
              <a:srgbClr val="DCDCDC"/>
            </a:solidFill>
            <a:ln w="25400" cap="flat" cmpd="sng" algn="ctr">
              <a:solidFill>
                <a:srgbClr val="DCDCD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3056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Flagged as Disinvestment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5DADC03-63CD-444D-B004-74D850DC4AB6}"/>
              </a:ext>
            </a:extLst>
          </p:cNvPr>
          <p:cNvSpPr txBox="1"/>
          <p:nvPr/>
        </p:nvSpPr>
        <p:spPr>
          <a:xfrm>
            <a:off x="357188" y="1324298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Considered &amp; Modelled:</a:t>
            </a:r>
            <a:endParaRPr lang="en-IN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67A0C9-0735-43A4-9009-E4D6E210C044}"/>
              </a:ext>
            </a:extLst>
          </p:cNvPr>
          <p:cNvGrpSpPr/>
          <p:nvPr/>
        </p:nvGrpSpPr>
        <p:grpSpPr>
          <a:xfrm>
            <a:off x="357188" y="758626"/>
            <a:ext cx="4331948" cy="434203"/>
            <a:chOff x="357188" y="758626"/>
            <a:chExt cx="4331948" cy="434203"/>
          </a:xfrm>
        </p:grpSpPr>
        <p:sp>
          <p:nvSpPr>
            <p:cNvPr id="43" name="Notched Right Arrow 82">
              <a:extLst>
                <a:ext uri="{FF2B5EF4-FFF2-40B4-BE49-F238E27FC236}">
                  <a16:creationId xmlns:a16="http://schemas.microsoft.com/office/drawing/2014/main" id="{E8B5561E-ED1B-41DB-8274-26EE04DA993B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lowchart: Merge 43">
              <a:extLst>
                <a:ext uri="{FF2B5EF4-FFF2-40B4-BE49-F238E27FC236}">
                  <a16:creationId xmlns:a16="http://schemas.microsoft.com/office/drawing/2014/main" id="{14D7115B-6463-407A-8182-74D028205C52}"/>
                </a:ext>
              </a:extLst>
            </p:cNvPr>
            <p:cNvSpPr/>
            <p:nvPr/>
          </p:nvSpPr>
          <p:spPr bwMode="auto">
            <a:xfrm flipV="1">
              <a:off x="1047100" y="1055669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Notched Right Arrow 82">
              <a:extLst>
                <a:ext uri="{FF2B5EF4-FFF2-40B4-BE49-F238E27FC236}">
                  <a16:creationId xmlns:a16="http://schemas.microsoft.com/office/drawing/2014/main" id="{36587B53-CA45-42C4-9F85-1C96DC108471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Notched Right Arrow 82">
              <a:extLst>
                <a:ext uri="{FF2B5EF4-FFF2-40B4-BE49-F238E27FC236}">
                  <a16:creationId xmlns:a16="http://schemas.microsoft.com/office/drawing/2014/main" id="{18656E16-A7DB-4375-A8AA-BDCA4F27D785}"/>
                </a:ext>
              </a:extLst>
            </p:cNvPr>
            <p:cNvSpPr/>
            <p:nvPr/>
          </p:nvSpPr>
          <p:spPr bwMode="auto">
            <a:xfrm>
              <a:off x="3226096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IMPACT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5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Churn Prediction for Institutional Investors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7188" y="716094"/>
            <a:ext cx="4331948" cy="446030"/>
            <a:chOff x="357188" y="758626"/>
            <a:chExt cx="4331948" cy="446030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FFDB8BE5-97F7-4BF5-B704-99A020CF61EB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114FAEAD-7D5B-4C7D-B3CE-6CAD89A2822E}"/>
                </a:ext>
              </a:extLst>
            </p:cNvPr>
            <p:cNvSpPr/>
            <p:nvPr/>
          </p:nvSpPr>
          <p:spPr bwMode="auto">
            <a:xfrm flipV="1">
              <a:off x="2386002" y="1067496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E592779A-74DA-4B37-B2F4-FBD8091A370E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Notched Right Arrow 82">
              <a:extLst>
                <a:ext uri="{FF2B5EF4-FFF2-40B4-BE49-F238E27FC236}">
                  <a16:creationId xmlns:a16="http://schemas.microsoft.com/office/drawing/2014/main" id="{FD404821-5B4B-4133-8ED3-4C97210AABF7}"/>
                </a:ext>
              </a:extLst>
            </p:cNvPr>
            <p:cNvSpPr/>
            <p:nvPr/>
          </p:nvSpPr>
          <p:spPr bwMode="auto">
            <a:xfrm>
              <a:off x="3226096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IMPACT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Arrow: Right 49">
            <a:extLst>
              <a:ext uri="{FF2B5EF4-FFF2-40B4-BE49-F238E27FC236}">
                <a16:creationId xmlns:a16="http://schemas.microsoft.com/office/drawing/2014/main" id="{B36A4588-55DA-4280-BEC8-2197234F1BD4}"/>
              </a:ext>
            </a:extLst>
          </p:cNvPr>
          <p:cNvSpPr/>
          <p:nvPr/>
        </p:nvSpPr>
        <p:spPr>
          <a:xfrm>
            <a:off x="621985" y="6147977"/>
            <a:ext cx="9697363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>
            <a:hlinkClick r:id="" action="ppaction://noaction"/>
            <a:extLst>
              <a:ext uri="{FF2B5EF4-FFF2-40B4-BE49-F238E27FC236}">
                <a16:creationId xmlns:a16="http://schemas.microsoft.com/office/drawing/2014/main" id="{FD30D59A-DF83-4F47-B8C2-CBFDE2FD7527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29FD0D9B-185B-40E8-B96B-E95901AA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0" y="1564795"/>
            <a:ext cx="11358174" cy="38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2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Socializing with Relationship Managers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7188" y="716094"/>
            <a:ext cx="4331948" cy="446030"/>
            <a:chOff x="357188" y="758626"/>
            <a:chExt cx="4331948" cy="446030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FFDB8BE5-97F7-4BF5-B704-99A020CF61EB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114FAEAD-7D5B-4C7D-B3CE-6CAD89A2822E}"/>
                </a:ext>
              </a:extLst>
            </p:cNvPr>
            <p:cNvSpPr/>
            <p:nvPr/>
          </p:nvSpPr>
          <p:spPr bwMode="auto">
            <a:xfrm flipV="1">
              <a:off x="2386002" y="1067496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E592779A-74DA-4B37-B2F4-FBD8091A370E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Notched Right Arrow 82">
              <a:extLst>
                <a:ext uri="{FF2B5EF4-FFF2-40B4-BE49-F238E27FC236}">
                  <a16:creationId xmlns:a16="http://schemas.microsoft.com/office/drawing/2014/main" id="{FD404821-5B4B-4133-8ED3-4C97210AABF7}"/>
                </a:ext>
              </a:extLst>
            </p:cNvPr>
            <p:cNvSpPr/>
            <p:nvPr/>
          </p:nvSpPr>
          <p:spPr bwMode="auto">
            <a:xfrm>
              <a:off x="3226096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IMPACT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Oval 42">
            <a:hlinkClick r:id="" action="ppaction://noaction"/>
            <a:extLst>
              <a:ext uri="{FF2B5EF4-FFF2-40B4-BE49-F238E27FC236}">
                <a16:creationId xmlns:a16="http://schemas.microsoft.com/office/drawing/2014/main" id="{FD30D59A-DF83-4F47-B8C2-CBFDE2FD7527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AF3CC-033A-4EBE-B52E-CDD8C2BA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0" y="1239234"/>
            <a:ext cx="10599054" cy="53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4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Scenario Planner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7188" y="716094"/>
            <a:ext cx="4331948" cy="446030"/>
            <a:chOff x="357188" y="758626"/>
            <a:chExt cx="4331948" cy="446030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FFDB8BE5-97F7-4BF5-B704-99A020CF61EB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114FAEAD-7D5B-4C7D-B3CE-6CAD89A2822E}"/>
                </a:ext>
              </a:extLst>
            </p:cNvPr>
            <p:cNvSpPr/>
            <p:nvPr/>
          </p:nvSpPr>
          <p:spPr bwMode="auto">
            <a:xfrm flipV="1">
              <a:off x="2386002" y="1067496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E592779A-74DA-4B37-B2F4-FBD8091A370E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Notched Right Arrow 82">
              <a:extLst>
                <a:ext uri="{FF2B5EF4-FFF2-40B4-BE49-F238E27FC236}">
                  <a16:creationId xmlns:a16="http://schemas.microsoft.com/office/drawing/2014/main" id="{FD404821-5B4B-4133-8ED3-4C97210AABF7}"/>
                </a:ext>
              </a:extLst>
            </p:cNvPr>
            <p:cNvSpPr/>
            <p:nvPr/>
          </p:nvSpPr>
          <p:spPr bwMode="auto">
            <a:xfrm>
              <a:off x="3226096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IMPACT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Oval 42">
            <a:hlinkClick r:id="" action="ppaction://noaction"/>
            <a:extLst>
              <a:ext uri="{FF2B5EF4-FFF2-40B4-BE49-F238E27FC236}">
                <a16:creationId xmlns:a16="http://schemas.microsoft.com/office/drawing/2014/main" id="{FD30D59A-DF83-4F47-B8C2-CBFDE2FD7527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5F2715-B4F5-451E-A4F5-BBDFD84417A4}"/>
              </a:ext>
            </a:extLst>
          </p:cNvPr>
          <p:cNvGrpSpPr/>
          <p:nvPr/>
        </p:nvGrpSpPr>
        <p:grpSpPr>
          <a:xfrm>
            <a:off x="725139" y="1898588"/>
            <a:ext cx="10335187" cy="3128206"/>
            <a:chOff x="1058630" y="3943923"/>
            <a:chExt cx="9343125" cy="28279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196155-3E43-4137-805E-0014D89A69DB}"/>
                </a:ext>
              </a:extLst>
            </p:cNvPr>
            <p:cNvGrpSpPr/>
            <p:nvPr/>
          </p:nvGrpSpPr>
          <p:grpSpPr>
            <a:xfrm>
              <a:off x="1058630" y="3943923"/>
              <a:ext cx="9343125" cy="2764256"/>
              <a:chOff x="1058630" y="3943923"/>
              <a:chExt cx="9343125" cy="276425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2108A1E-0BAA-4F5E-BAB8-6568A0F7E2E0}"/>
                  </a:ext>
                </a:extLst>
              </p:cNvPr>
              <p:cNvSpPr/>
              <p:nvPr/>
            </p:nvSpPr>
            <p:spPr>
              <a:xfrm>
                <a:off x="1058630" y="5040567"/>
                <a:ext cx="961219" cy="5795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Data</a:t>
                </a:r>
              </a:p>
            </p:txBody>
          </p:sp>
          <p:sp>
            <p:nvSpPr>
              <p:cNvPr id="37" name="Right Arrow 22">
                <a:extLst>
                  <a:ext uri="{FF2B5EF4-FFF2-40B4-BE49-F238E27FC236}">
                    <a16:creationId xmlns:a16="http://schemas.microsoft.com/office/drawing/2014/main" id="{23095A9D-28F7-4C10-BB2D-428E23F9823E}"/>
                  </a:ext>
                </a:extLst>
              </p:cNvPr>
              <p:cNvSpPr/>
              <p:nvPr/>
            </p:nvSpPr>
            <p:spPr>
              <a:xfrm>
                <a:off x="2040243" y="5173260"/>
                <a:ext cx="904094" cy="3141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8A1F66D-13AB-4DBC-98A3-ECFFEF6DE9C4}"/>
                  </a:ext>
                </a:extLst>
              </p:cNvPr>
              <p:cNvSpPr/>
              <p:nvPr/>
            </p:nvSpPr>
            <p:spPr>
              <a:xfrm>
                <a:off x="2964731" y="5040567"/>
                <a:ext cx="961219" cy="5795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Predictive Model</a:t>
                </a:r>
              </a:p>
            </p:txBody>
          </p:sp>
          <p:sp>
            <p:nvSpPr>
              <p:cNvPr id="39" name="Right Arrow 24">
                <a:extLst>
                  <a:ext uri="{FF2B5EF4-FFF2-40B4-BE49-F238E27FC236}">
                    <a16:creationId xmlns:a16="http://schemas.microsoft.com/office/drawing/2014/main" id="{FEC8347A-C8EB-4A6C-83D7-CAF3E2875C45}"/>
                  </a:ext>
                </a:extLst>
              </p:cNvPr>
              <p:cNvSpPr/>
              <p:nvPr/>
            </p:nvSpPr>
            <p:spPr>
              <a:xfrm>
                <a:off x="3957205" y="5159762"/>
                <a:ext cx="716139" cy="3141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0F55721-76FB-44E3-A973-04AC7131FA1E}"/>
                  </a:ext>
                </a:extLst>
              </p:cNvPr>
              <p:cNvSpPr/>
              <p:nvPr/>
            </p:nvSpPr>
            <p:spPr>
              <a:xfrm>
                <a:off x="4703994" y="5040567"/>
                <a:ext cx="1128058" cy="5795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Output</a:t>
                </a:r>
              </a:p>
            </p:txBody>
          </p:sp>
          <p:sp>
            <p:nvSpPr>
              <p:cNvPr id="41" name="Bent-Up Arrow 20">
                <a:extLst>
                  <a:ext uri="{FF2B5EF4-FFF2-40B4-BE49-F238E27FC236}">
                    <a16:creationId xmlns:a16="http://schemas.microsoft.com/office/drawing/2014/main" id="{89BF5A88-7D31-4160-AC94-8A8C0112FEFA}"/>
                  </a:ext>
                </a:extLst>
              </p:cNvPr>
              <p:cNvSpPr/>
              <p:nvPr/>
            </p:nvSpPr>
            <p:spPr>
              <a:xfrm rot="16200000" flipV="1">
                <a:off x="5217149" y="4051319"/>
                <a:ext cx="1005840" cy="972649"/>
              </a:xfrm>
              <a:prstGeom prst="bentUpArrow">
                <a:avLst>
                  <a:gd name="adj1" fmla="val 15395"/>
                  <a:gd name="adj2" fmla="val 25000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5" name="Rounded Rectangle 21">
                <a:extLst>
                  <a:ext uri="{FF2B5EF4-FFF2-40B4-BE49-F238E27FC236}">
                    <a16:creationId xmlns:a16="http://schemas.microsoft.com/office/drawing/2014/main" id="{F1217DB5-DE5B-4656-96B8-F064C4A6A852}"/>
                  </a:ext>
                </a:extLst>
              </p:cNvPr>
              <p:cNvSpPr/>
              <p:nvPr/>
            </p:nvSpPr>
            <p:spPr>
              <a:xfrm>
                <a:off x="6277901" y="3952500"/>
                <a:ext cx="1787241" cy="5494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 shiny Web Tool</a:t>
                </a:r>
              </a:p>
            </p:txBody>
          </p:sp>
          <p:sp>
            <p:nvSpPr>
              <p:cNvPr id="46" name="Bent-Up Arrow 28">
                <a:extLst>
                  <a:ext uri="{FF2B5EF4-FFF2-40B4-BE49-F238E27FC236}">
                    <a16:creationId xmlns:a16="http://schemas.microsoft.com/office/drawing/2014/main" id="{F8C0C603-2F13-4A94-96B5-798E291CB112}"/>
                  </a:ext>
                </a:extLst>
              </p:cNvPr>
              <p:cNvSpPr/>
              <p:nvPr/>
            </p:nvSpPr>
            <p:spPr>
              <a:xfrm rot="5400000">
                <a:off x="5200361" y="5670151"/>
                <a:ext cx="1056070" cy="955997"/>
              </a:xfrm>
              <a:prstGeom prst="bentUpArrow">
                <a:avLst>
                  <a:gd name="adj1" fmla="val 13896"/>
                  <a:gd name="adj2" fmla="val 25000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7" name="Rounded Rectangle 29">
                <a:extLst>
                  <a:ext uri="{FF2B5EF4-FFF2-40B4-BE49-F238E27FC236}">
                    <a16:creationId xmlns:a16="http://schemas.microsoft.com/office/drawing/2014/main" id="{5485EF40-F986-487D-AEB8-14D95076BFED}"/>
                  </a:ext>
                </a:extLst>
              </p:cNvPr>
              <p:cNvSpPr/>
              <p:nvPr/>
            </p:nvSpPr>
            <p:spPr>
              <a:xfrm>
                <a:off x="6277901" y="6158718"/>
                <a:ext cx="1787241" cy="5494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Senior Leadership Dashboard</a:t>
                </a:r>
              </a:p>
            </p:txBody>
          </p:sp>
          <p:sp>
            <p:nvSpPr>
              <p:cNvPr id="48" name="Down Arrow 27">
                <a:extLst>
                  <a:ext uri="{FF2B5EF4-FFF2-40B4-BE49-F238E27FC236}">
                    <a16:creationId xmlns:a16="http://schemas.microsoft.com/office/drawing/2014/main" id="{B7AB4232-B429-400A-8535-231D37DEEED5}"/>
                  </a:ext>
                </a:extLst>
              </p:cNvPr>
              <p:cNvSpPr/>
              <p:nvPr/>
            </p:nvSpPr>
            <p:spPr>
              <a:xfrm>
                <a:off x="6752798" y="4539950"/>
                <a:ext cx="223990" cy="159580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9" name="Rounded Rectangle 36">
                <a:extLst>
                  <a:ext uri="{FF2B5EF4-FFF2-40B4-BE49-F238E27FC236}">
                    <a16:creationId xmlns:a16="http://schemas.microsoft.com/office/drawing/2014/main" id="{26B00EB7-1990-46DE-B5FE-4EB3A30BC267}"/>
                  </a:ext>
                </a:extLst>
              </p:cNvPr>
              <p:cNvSpPr/>
              <p:nvPr/>
            </p:nvSpPr>
            <p:spPr>
              <a:xfrm>
                <a:off x="8614513" y="3943923"/>
                <a:ext cx="1787242" cy="54946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Relationship Manager’s Feedback</a:t>
                </a:r>
              </a:p>
            </p:txBody>
          </p:sp>
          <p:sp>
            <p:nvSpPr>
              <p:cNvPr id="50" name="Right Arrow 38">
                <a:extLst>
                  <a:ext uri="{FF2B5EF4-FFF2-40B4-BE49-F238E27FC236}">
                    <a16:creationId xmlns:a16="http://schemas.microsoft.com/office/drawing/2014/main" id="{1C5D36AE-80AD-4093-9E35-305E933A01EF}"/>
                  </a:ext>
                </a:extLst>
              </p:cNvPr>
              <p:cNvSpPr/>
              <p:nvPr/>
            </p:nvSpPr>
            <p:spPr>
              <a:xfrm>
                <a:off x="8097342" y="4105585"/>
                <a:ext cx="524562" cy="3141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7B4E3A5-EE5F-4239-90C1-6D5A273EEB43}"/>
                  </a:ext>
                </a:extLst>
              </p:cNvPr>
              <p:cNvCxnSpPr/>
              <p:nvPr/>
            </p:nvCxnSpPr>
            <p:spPr>
              <a:xfrm flipH="1">
                <a:off x="7171521" y="4537643"/>
                <a:ext cx="1611871" cy="159811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77687D-37DC-4E02-AD6B-F70B9EA13E70}"/>
                  </a:ext>
                </a:extLst>
              </p:cNvPr>
              <p:cNvSpPr txBox="1"/>
              <p:nvPr/>
            </p:nvSpPr>
            <p:spPr>
              <a:xfrm rot="18822749">
                <a:off x="7199289" y="4953017"/>
                <a:ext cx="16921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Live Tracking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11A513-1265-4032-A4CA-FB09516F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7509" y="4503367"/>
              <a:ext cx="440500" cy="440500"/>
            </a:xfrm>
            <a:prstGeom prst="rect">
              <a:avLst/>
            </a:prstGeom>
          </p:spPr>
        </p:pic>
        <p:pic>
          <p:nvPicPr>
            <p:cNvPr id="32" name="Picture 26" descr="https://d30y9cdsu7xlg0.cloudfront.net/png/332096-200.png">
              <a:extLst>
                <a:ext uri="{FF2B5EF4-FFF2-40B4-BE49-F238E27FC236}">
                  <a16:creationId xmlns:a16="http://schemas.microsoft.com/office/drawing/2014/main" id="{E1DDE6E9-A6BD-4A91-BB4F-9763CFBEC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752" y="4320219"/>
              <a:ext cx="710974" cy="611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s://static.thenounproject.com/png/1724320-200.png">
              <a:extLst>
                <a:ext uri="{FF2B5EF4-FFF2-40B4-BE49-F238E27FC236}">
                  <a16:creationId xmlns:a16="http://schemas.microsoft.com/office/drawing/2014/main" id="{CE5ABFD3-137C-4547-9B0F-B641C99D6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611" y="4543709"/>
              <a:ext cx="383845" cy="38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s://static.thenounproject.com/png/328451-200.png">
              <a:extLst>
                <a:ext uri="{FF2B5EF4-FFF2-40B4-BE49-F238E27FC236}">
                  <a16:creationId xmlns:a16="http://schemas.microsoft.com/office/drawing/2014/main" id="{26F3E27E-DC30-4FB8-A30A-AFCF5D495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6788" y="4569731"/>
              <a:ext cx="459131" cy="459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https://static.thenounproject.com/png/1264038-200.png">
              <a:extLst>
                <a:ext uri="{FF2B5EF4-FFF2-40B4-BE49-F238E27FC236}">
                  <a16:creationId xmlns:a16="http://schemas.microsoft.com/office/drawing/2014/main" id="{428F8F53-EF5C-464B-81CA-408C8A077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648" y="6095040"/>
              <a:ext cx="676816" cy="67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607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Targeting using Look-Alike Modeling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7188" y="758626"/>
            <a:ext cx="4331948" cy="446030"/>
            <a:chOff x="357188" y="758626"/>
            <a:chExt cx="4331948" cy="446030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85B14766-3806-4F71-B814-E2983458C0CC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F11C3767-D35A-422F-870A-54DEFBC4A6F8}"/>
                </a:ext>
              </a:extLst>
            </p:cNvPr>
            <p:cNvSpPr/>
            <p:nvPr/>
          </p:nvSpPr>
          <p:spPr bwMode="auto">
            <a:xfrm flipV="1">
              <a:off x="3868439" y="1067496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E38657D1-E16A-4BC8-A97C-3727BF60171E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Notched Right Arrow 82">
              <a:extLst>
                <a:ext uri="{FF2B5EF4-FFF2-40B4-BE49-F238E27FC236}">
                  <a16:creationId xmlns:a16="http://schemas.microsoft.com/office/drawing/2014/main" id="{1C68B3B5-0B40-4BAA-9BEF-BE573376A5B4}"/>
                </a:ext>
              </a:extLst>
            </p:cNvPr>
            <p:cNvSpPr/>
            <p:nvPr/>
          </p:nvSpPr>
          <p:spPr bwMode="auto">
            <a:xfrm>
              <a:off x="3226096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IMPACT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Oval 33">
            <a:hlinkClick r:id="" action="ppaction://noaction"/>
            <a:extLst>
              <a:ext uri="{FF2B5EF4-FFF2-40B4-BE49-F238E27FC236}">
                <a16:creationId xmlns:a16="http://schemas.microsoft.com/office/drawing/2014/main" id="{02C4272E-E092-4136-A325-7A09E12CEF69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5A97AD-A51B-41F2-A83E-A7801B635680}"/>
              </a:ext>
            </a:extLst>
          </p:cNvPr>
          <p:cNvGrpSpPr/>
          <p:nvPr/>
        </p:nvGrpSpPr>
        <p:grpSpPr>
          <a:xfrm>
            <a:off x="71831" y="1913401"/>
            <a:ext cx="7593215" cy="4369192"/>
            <a:chOff x="55374" y="2002024"/>
            <a:chExt cx="7593215" cy="4369192"/>
          </a:xfrm>
        </p:grpSpPr>
        <p:sp>
          <p:nvSpPr>
            <p:cNvPr id="9" name="TextBox 8"/>
            <p:cNvSpPr txBox="1"/>
            <p:nvPr/>
          </p:nvSpPr>
          <p:spPr>
            <a:xfrm>
              <a:off x="2915341" y="2297496"/>
              <a:ext cx="4733248" cy="100750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wrap="square" lIns="18000" rIns="18000" rtlCol="0" anchor="ctr" anchorCtr="0">
              <a:noAutofit/>
            </a:bodyPr>
            <a:lstStyle>
              <a:defPPr>
                <a:defRPr lang="en-US"/>
              </a:defPPr>
              <a:lvl1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Arial" pitchFamily="34" charset="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Relationship Managers decided based on their instincts on the mandate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H="1">
              <a:off x="55374" y="3776713"/>
              <a:ext cx="7380554" cy="37011"/>
            </a:xfrm>
            <a:prstGeom prst="line">
              <a:avLst/>
            </a:prstGeom>
            <a:ln w="28575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915341" y="4141564"/>
              <a:ext cx="1862721" cy="666071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wrap="square" lIns="18000" rIns="18000" rtlCol="0" anchor="ctr" anchorCtr="0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n-lt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Transactions and Interactions Data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23721" y="4884491"/>
              <a:ext cx="1854341" cy="67025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wrap="square" lIns="18000" rIns="18000" rtlCol="0" anchor="ctr" anchorCtr="0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n-lt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Fund Performance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376221" y="2627121"/>
              <a:ext cx="195773" cy="262964"/>
            </a:xfrm>
            <a:prstGeom prst="rightArrow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376221" y="5011710"/>
              <a:ext cx="195773" cy="262964"/>
            </a:xfrm>
            <a:prstGeom prst="rightArrow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990048" y="4840587"/>
              <a:ext cx="503650" cy="49750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04462" y="2002024"/>
              <a:ext cx="1494808" cy="1500758"/>
            </a:xfrm>
            <a:prstGeom prst="ellipse">
              <a:avLst/>
            </a:prstGeom>
            <a:solidFill>
              <a:sysClr val="window" lastClr="FFFFFF">
                <a:alpha val="36000"/>
              </a:sysClr>
            </a:solidFill>
            <a:ln w="66675" cap="flat" cmpd="dbl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Existing Approach</a:t>
              </a:r>
              <a:endPara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70465" y="4394803"/>
              <a:ext cx="1538388" cy="1529168"/>
            </a:xfrm>
            <a:prstGeom prst="ellipse">
              <a:avLst/>
            </a:prstGeom>
            <a:solidFill>
              <a:sysClr val="window" lastClr="FFFFFF">
                <a:alpha val="36000"/>
              </a:sysClr>
            </a:solidFill>
            <a:ln w="66675" cap="flat" cmpd="dbl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LatentView Approach</a:t>
              </a:r>
              <a:endPara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31648" y="4734811"/>
              <a:ext cx="1816941" cy="67025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lIns="18000" rIns="18000" rtlCol="0" anchor="ctr" anchorCtr="0">
              <a:noAutofit/>
            </a:bodyPr>
            <a:lstStyle>
              <a:defPPr>
                <a:defRPr lang="en-US"/>
              </a:defPPr>
              <a:lvl1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Arial" pitchFamily="34" charset="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Classification Model</a:t>
              </a:r>
            </a:p>
          </p:txBody>
        </p:sp>
        <p:sp>
          <p:nvSpPr>
            <p:cNvPr id="37" name="Plus 36"/>
            <p:cNvSpPr/>
            <p:nvPr/>
          </p:nvSpPr>
          <p:spPr>
            <a:xfrm>
              <a:off x="5116615" y="4932929"/>
              <a:ext cx="250516" cy="266924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A6850F-3D16-401E-8ACE-1CAB1901514F}"/>
                </a:ext>
              </a:extLst>
            </p:cNvPr>
            <p:cNvSpPr txBox="1"/>
            <p:nvPr/>
          </p:nvSpPr>
          <p:spPr>
            <a:xfrm>
              <a:off x="2941268" y="5642230"/>
              <a:ext cx="1854341" cy="728986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wrap="square" lIns="18000" rIns="18000" rtlCol="0" anchor="ctr" anchorCtr="0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n-lt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Consultant Ratings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1E9A9-9031-4B9A-B31C-E5257CF980EC}"/>
              </a:ext>
            </a:extLst>
          </p:cNvPr>
          <p:cNvSpPr/>
          <p:nvPr/>
        </p:nvSpPr>
        <p:spPr bwMode="auto">
          <a:xfrm>
            <a:off x="7998874" y="778033"/>
            <a:ext cx="3446178" cy="2224706"/>
          </a:xfrm>
          <a:prstGeom prst="rect">
            <a:avLst/>
          </a:prstGeom>
          <a:noFill/>
          <a:ln w="3175"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rgbClr val="755E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sz="1600" b="1" kern="0" dirty="0">
                <a:solidFill>
                  <a:srgbClr val="1957A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Outcomes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31516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45% uplift &amp; 37% agreement </a:t>
            </a:r>
            <a:r>
              <a:rPr lang="en-US" sz="1200" dirty="0">
                <a:solidFill>
                  <a:srgbClr val="31516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 client directors on pilot testing (5 client directors) 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US" sz="1200" dirty="0">
              <a:solidFill>
                <a:srgbClr val="315163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31516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Model stability – </a:t>
            </a:r>
            <a:r>
              <a:rPr lang="en-US" sz="1200" dirty="0">
                <a:solidFill>
                  <a:srgbClr val="31516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Bootstrapping  &amp; minimum overlap testing to prove model stability</a:t>
            </a:r>
            <a:endParaRPr lang="en-US" sz="1200" b="1" dirty="0">
              <a:solidFill>
                <a:srgbClr val="315163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US" sz="1200" b="1" dirty="0">
              <a:solidFill>
                <a:srgbClr val="315163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31516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Model performs better for </a:t>
            </a:r>
            <a:r>
              <a:rPr lang="en-US" sz="1200" b="1" dirty="0">
                <a:solidFill>
                  <a:srgbClr val="31516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AUM size &lt; 100 m &amp; Time to disinvest within 9 months. </a:t>
            </a:r>
            <a:endParaRPr lang="en-IN" dirty="0">
              <a:solidFill>
                <a:srgbClr val="31516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3F4090-F74A-49F3-897E-1A58FC8A3AEE}"/>
              </a:ext>
            </a:extLst>
          </p:cNvPr>
          <p:cNvGrpSpPr/>
          <p:nvPr/>
        </p:nvGrpSpPr>
        <p:grpSpPr>
          <a:xfrm>
            <a:off x="8018008" y="3457305"/>
            <a:ext cx="3587070" cy="3040926"/>
            <a:chOff x="9265322" y="-214904"/>
            <a:chExt cx="3446178" cy="31629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683650D-AAD5-4898-81C8-659E0F07C770}"/>
                </a:ext>
              </a:extLst>
            </p:cNvPr>
            <p:cNvSpPr/>
            <p:nvPr/>
          </p:nvSpPr>
          <p:spPr>
            <a:xfrm>
              <a:off x="9541939" y="-214904"/>
              <a:ext cx="2842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957A3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Business Impact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170314D-6106-4DE6-AFD2-769AF2D2CF56}"/>
                </a:ext>
              </a:extLst>
            </p:cNvPr>
            <p:cNvSpPr/>
            <p:nvPr/>
          </p:nvSpPr>
          <p:spPr>
            <a:xfrm>
              <a:off x="9415847" y="146819"/>
              <a:ext cx="3094894" cy="544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Considering  data driven approach resulted in higher risk mitigation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9FDB2A-3483-4A77-ACB0-BC1BC982C110}"/>
                </a:ext>
              </a:extLst>
            </p:cNvPr>
            <p:cNvSpPr/>
            <p:nvPr/>
          </p:nvSpPr>
          <p:spPr bwMode="auto">
            <a:xfrm>
              <a:off x="9265322" y="-214904"/>
              <a:ext cx="3446178" cy="3162989"/>
            </a:xfrm>
            <a:prstGeom prst="rect">
              <a:avLst/>
            </a:prstGeom>
            <a:noFill/>
            <a:ln w="3175">
              <a:prstDash val="dash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34">
              <a:extLst>
                <a:ext uri="{FF2B5EF4-FFF2-40B4-BE49-F238E27FC236}">
                  <a16:creationId xmlns:a16="http://schemas.microsoft.com/office/drawing/2014/main" id="{80833960-1947-4000-B575-5E3C158224EF}"/>
                </a:ext>
              </a:extLst>
            </p:cNvPr>
            <p:cNvSpPr/>
            <p:nvPr/>
          </p:nvSpPr>
          <p:spPr>
            <a:xfrm>
              <a:off x="9800630" y="1382313"/>
              <a:ext cx="375771" cy="288118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+?%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7225566-28DF-46DA-BC60-14DD8C0AEEDD}"/>
                </a:ext>
              </a:extLst>
            </p:cNvPr>
            <p:cNvSpPr/>
            <p:nvPr/>
          </p:nvSpPr>
          <p:spPr>
            <a:xfrm>
              <a:off x="9469630" y="1069068"/>
              <a:ext cx="2995185" cy="32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1" noProof="1">
                  <a:solidFill>
                    <a:prstClr val="black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Provided Additional Savings </a:t>
              </a:r>
              <a:r>
                <a:rPr kumimoji="0" lang="en-US" sz="1400" b="0" i="1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(~</a:t>
              </a:r>
              <a:r>
                <a:rPr kumimoji="0" lang="en-US" sz="1400" b="1" i="1" u="none" strike="noStrike" kern="0" cap="none" spc="-96" normalizeH="0" baseline="0" noProof="0" dirty="0">
                  <a:ln w="3175"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$</a:t>
              </a:r>
              <a:r>
                <a:rPr kumimoji="0" lang="en-US" sz="1400" b="1" i="1" u="none" strike="noStrike" kern="0" cap="none" spc="-96" normalizeH="0" baseline="0" noProof="1">
                  <a:ln w="3175"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3</a:t>
              </a:r>
              <a:r>
                <a:rPr lang="en-US" sz="1400" b="1" i="1" kern="0" spc="-96" noProof="1">
                  <a:ln w="3175">
                    <a:noFill/>
                  </a:ln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bn</a:t>
              </a:r>
              <a:r>
                <a:rPr kumimoji="0" lang="en-US" sz="1400" b="0" i="1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B7B892B-021E-47F6-A151-FDE4D6B4A252}"/>
                </a:ext>
              </a:extLst>
            </p:cNvPr>
            <p:cNvSpPr/>
            <p:nvPr/>
          </p:nvSpPr>
          <p:spPr>
            <a:xfrm>
              <a:off x="9415847" y="2085833"/>
              <a:ext cx="1969220" cy="544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Additional Model Accuracy</a:t>
              </a:r>
            </a:p>
          </p:txBody>
        </p:sp>
        <p:pic>
          <p:nvPicPr>
            <p:cNvPr id="53" name="Picture 2" descr="https://static.thenounproject.com/png/712162-200.png">
              <a:extLst>
                <a:ext uri="{FF2B5EF4-FFF2-40B4-BE49-F238E27FC236}">
                  <a16:creationId xmlns:a16="http://schemas.microsoft.com/office/drawing/2014/main" id="{98B33705-0A68-453C-8059-2E25191E1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4213" y="1561499"/>
              <a:ext cx="1330436" cy="1330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ounded Rectangle 34">
              <a:extLst>
                <a:ext uri="{FF2B5EF4-FFF2-40B4-BE49-F238E27FC236}">
                  <a16:creationId xmlns:a16="http://schemas.microsoft.com/office/drawing/2014/main" id="{F1B6F0A9-C173-44A9-A563-5B4E92E8E079}"/>
                </a:ext>
              </a:extLst>
            </p:cNvPr>
            <p:cNvSpPr/>
            <p:nvPr/>
          </p:nvSpPr>
          <p:spPr>
            <a:xfrm>
              <a:off x="11485179" y="2386073"/>
              <a:ext cx="497433" cy="288118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+45%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569852"/>
      </p:ext>
    </p:extLst>
  </p:cSld>
  <p:clrMapOvr>
    <a:masterClrMapping/>
  </p:clrMapOvr>
</p:sld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4_Office Theme">
  <a:themeElements>
    <a:clrScheme name="LatentVi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178CCB"/>
      </a:accent3>
      <a:accent4>
        <a:srgbClr val="18A3AC"/>
      </a:accent4>
      <a:accent5>
        <a:srgbClr val="D1A426"/>
      </a:accent5>
      <a:accent6>
        <a:srgbClr val="052049"/>
      </a:accent6>
      <a:hlink>
        <a:srgbClr val="1957A3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4464</TotalTime>
  <Words>579</Words>
  <Application>Microsoft Office PowerPoint</Application>
  <PresentationFormat>Widescreen</PresentationFormat>
  <Paragraphs>141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Avenir Book</vt:lpstr>
      <vt:lpstr>Calibri</vt:lpstr>
      <vt:lpstr>Cambria Math</vt:lpstr>
      <vt:lpstr>Gill Sans MT</vt:lpstr>
      <vt:lpstr>Open Sans</vt:lpstr>
      <vt:lpstr>Segoe UI</vt:lpstr>
      <vt:lpstr>Wingdings</vt:lpstr>
      <vt:lpstr>LV Marketing Theme</vt:lpstr>
      <vt:lpstr>4_Office Theme</vt:lpstr>
      <vt:lpstr>Churn Prediction for Institutional Investors</vt:lpstr>
      <vt:lpstr>Churn Prediction for Institutional Investors</vt:lpstr>
      <vt:lpstr>Churn Prediction for Institutional Investors</vt:lpstr>
      <vt:lpstr>Churn Prediction for Institutional Investors</vt:lpstr>
      <vt:lpstr>Socializing with Relationship Managers</vt:lpstr>
      <vt:lpstr>Scenario Planner</vt:lpstr>
      <vt:lpstr>Personalized Targeting using Look-Alike 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Tarunya Suresh</dc:creator>
  <cp:lastModifiedBy>Srinivasan Saketh</cp:lastModifiedBy>
  <cp:revision>322</cp:revision>
  <dcterms:created xsi:type="dcterms:W3CDTF">2017-05-23T06:26:55Z</dcterms:created>
  <dcterms:modified xsi:type="dcterms:W3CDTF">2020-01-20T14:23:20Z</dcterms:modified>
</cp:coreProperties>
</file>